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12"/>
  </p:notesMasterIdLst>
  <p:sldIdLst>
    <p:sldId id="288" r:id="rId2"/>
    <p:sldId id="321" r:id="rId3"/>
    <p:sldId id="329" r:id="rId4"/>
    <p:sldId id="332" r:id="rId5"/>
    <p:sldId id="323" r:id="rId6"/>
    <p:sldId id="330" r:id="rId7"/>
    <p:sldId id="333" r:id="rId8"/>
    <p:sldId id="331" r:id="rId9"/>
    <p:sldId id="324" r:id="rId10"/>
    <p:sldId id="320" r:id="rId11"/>
  </p:sldIdLst>
  <p:sldSz cx="9144000" cy="5143500" type="screen16x9"/>
  <p:notesSz cx="6858000" cy="9144000"/>
  <p:custDataLst>
    <p:tags r:id="rId1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56" autoAdjust="0"/>
    <p:restoredTop sz="87765" autoAdjust="0"/>
  </p:normalViewPr>
  <p:slideViewPr>
    <p:cSldViewPr snapToGrid="0">
      <p:cViewPr varScale="1">
        <p:scale>
          <a:sx n="100" d="100"/>
          <a:sy n="100" d="100"/>
        </p:scale>
        <p:origin x="101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8BE76-29C8-41AB-8544-889D89FA4F96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AD677-048F-409F-AACD-0A0B5EF61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6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99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כל אחד רצה להתנסות בתחומים חדשים ולהוסיף את חוסר אנשי הצוות כך שהיינו צריכים להעמיס תפקידים נוספים לחברי צוות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D677-048F-409F-AACD-0A0B5EF61C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1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ההשראה נלקחה מאתרים של שרותי </a:t>
            </a:r>
            <a:r>
              <a:rPr lang="he-IL" dirty="0" err="1"/>
              <a:t>סטרימינג</a:t>
            </a:r>
            <a:r>
              <a:rPr lang="he-IL" dirty="0"/>
              <a:t> ואתרי ביקורות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D677-048F-409F-AACD-0A0B5EF61C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>
              <a:buFont typeface="+mj-lt"/>
              <a:buNone/>
            </a:pPr>
            <a:r>
              <a:rPr lang="he-IL" dirty="0"/>
              <a:t>1. הדיאגרמה הינה עבור משתמש אחד</a:t>
            </a:r>
          </a:p>
          <a:p>
            <a:pPr marL="0" indent="0" algn="r">
              <a:buFont typeface="+mj-lt"/>
              <a:buNone/>
            </a:pPr>
            <a:r>
              <a:rPr lang="he-IL" dirty="0"/>
              <a:t>2. להציג ולהסביר על השדות בקצרה</a:t>
            </a:r>
          </a:p>
          <a:p>
            <a:pPr marL="0" indent="0" algn="r">
              <a:buFont typeface="+mj-lt"/>
              <a:buNone/>
            </a:pPr>
            <a:r>
              <a:rPr lang="he-IL" dirty="0"/>
              <a:t>3. להסביר על הקשרים בין המחלקות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D677-048F-409F-AACD-0A0B5EF61C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2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AD677-048F-409F-AACD-0A0B5EF61C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6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34D7E-DDC1-43BA-BA84-4A1CFE3D341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0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2354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 bwMode="auto">
          <a:xfrm>
            <a:off x="0" y="673100"/>
            <a:ext cx="9144000" cy="4254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63414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76053736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6376"/>
            <a:ext cx="2057400" cy="4387850"/>
          </a:xfrm>
        </p:spPr>
        <p:txBody>
          <a:bodyPr vert="eaVert"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06376"/>
            <a:ext cx="6019800" cy="4387850"/>
          </a:xfrm>
        </p:spPr>
        <p:txBody>
          <a:bodyPr vert="eaVert"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28925233"/>
      </p:ext>
    </p:extLst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097511"/>
      </p:ext>
    </p:extLst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91829"/>
      </p:ext>
    </p:extLst>
  </p:cSld>
  <p:clrMapOvr>
    <a:masterClrMapping/>
  </p:clrMapOvr>
  <p:transition spd="slow" advClick="0" advTm="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252537"/>
      </p:ext>
    </p:extLst>
  </p:cSld>
  <p:clrMapOvr>
    <a:masterClrMapping/>
  </p:clrMapOvr>
  <p:transition spd="slow" advClick="0" advTm="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277428"/>
      </p:ext>
    </p:extLst>
  </p:cSld>
  <p:clrMapOvr>
    <a:masterClrMapping/>
  </p:clrMapOvr>
  <p:transition spd="slow" advClick="0" advTm="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96952"/>
      </p:ext>
    </p:extLst>
  </p:cSld>
  <p:clrMapOvr>
    <a:masterClrMapping/>
  </p:clrMapOvr>
  <p:transition spd="slow" advClick="0" advTm="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436039"/>
      </p:ext>
    </p:extLst>
  </p:cSld>
  <p:clrMapOvr>
    <a:masterClrMapping/>
  </p:clrMapOvr>
  <p:transition spd="slow" advClick="0" advTm="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888631"/>
      </p:ext>
    </p:extLst>
  </p:cSld>
  <p:clrMapOvr>
    <a:masterClrMapping/>
  </p:clrMapOvr>
  <p:transition spd="slow" advClick="0" advTm="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53061"/>
      </p:ext>
    </p:extLst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79896162"/>
      </p:ext>
    </p:extLst>
  </p:cSld>
  <p:clrMapOvr>
    <a:masterClrMapping/>
  </p:clrMapOvr>
  <p:transition spd="slow" advClick="0" advTm="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522414"/>
      </p:ext>
    </p:extLst>
  </p:cSld>
  <p:clrMapOvr>
    <a:masterClrMapping/>
  </p:clrMapOvr>
  <p:transition spd="slow" advClick="0" advTm="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643704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282701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1701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2000"/>
            </a:lvl2pPr>
            <a:lvl3pPr marL="914378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2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23777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200151"/>
            <a:ext cx="4038600" cy="3394075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075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87896314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365799" y="293136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0238" y="274639"/>
            <a:ext cx="7886700" cy="993775"/>
          </a:xfrm>
        </p:spPr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9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9" y="1879600"/>
            <a:ext cx="3868737" cy="2762250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46213204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838234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548733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741364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9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966375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4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9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738064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zh-CN" dirty="0"/>
              <a:t>Freepptbackgrounds.net</a:t>
            </a:r>
            <a:endParaRPr lang="zh-CN" altLang="zh-CN" dirty="0"/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739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72" r:id="rId21"/>
  </p:sldLayoutIdLst>
  <p:transition spd="slow" advClick="0" advTm="0">
    <p:comb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37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892" indent="-342892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235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6289"/>
            <a:ext cx="9144000" cy="15608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43162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My Movies</a:t>
            </a:r>
            <a:endParaRPr lang="zh-CN" altLang="en-US" sz="54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6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23543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6289"/>
            <a:ext cx="9144000" cy="1560837"/>
          </a:xfrm>
          <a:prstGeom prst="rect">
            <a:avLst/>
          </a:prstGeom>
        </p:spPr>
      </p:pic>
      <p:sp>
        <p:nvSpPr>
          <p:cNvPr id="11" name="文本框 5"/>
          <p:cNvSpPr txBox="1"/>
          <p:nvPr/>
        </p:nvSpPr>
        <p:spPr>
          <a:xfrm>
            <a:off x="0" y="353366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zh-CN" sz="54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THANK YOU !</a:t>
            </a:r>
            <a:endParaRPr lang="zh-CN" altLang="en-US" sz="54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51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A17BA39-D018-40FB-8D4D-6849BAF6BEA6}"/>
              </a:ext>
            </a:extLst>
          </p:cNvPr>
          <p:cNvGrpSpPr/>
          <p:nvPr/>
        </p:nvGrpSpPr>
        <p:grpSpPr>
          <a:xfrm>
            <a:off x="923807" y="3445354"/>
            <a:ext cx="3780266" cy="1120365"/>
            <a:chOff x="3488400" y="3398955"/>
            <a:chExt cx="4148418" cy="1120365"/>
          </a:xfrm>
        </p:grpSpPr>
        <p:sp>
          <p:nvSpPr>
            <p:cNvPr id="47" name="מלבן: פינות מעוגלות 46">
              <a:extLst>
                <a:ext uri="{FF2B5EF4-FFF2-40B4-BE49-F238E27FC236}">
                  <a16:creationId xmlns:a16="http://schemas.microsoft.com/office/drawing/2014/main" id="{1B64ACCB-3823-43DF-B52F-2E3673AD3B2B}"/>
                </a:ext>
              </a:extLst>
            </p:cNvPr>
            <p:cNvSpPr/>
            <p:nvPr/>
          </p:nvSpPr>
          <p:spPr bwMode="auto">
            <a:xfrm>
              <a:off x="3488400" y="3398955"/>
              <a:ext cx="4148418" cy="11203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Nadav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Kaldes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  <a:p>
              <a:pPr marL="171450" marR="0" indent="-1714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QA Engineer</a:t>
              </a:r>
            </a:p>
            <a:p>
              <a:pPr marL="171450" marR="0" indent="-1714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</a:t>
              </a:r>
            </a:p>
          </p:txBody>
        </p:sp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01E3442C-A2E7-4F37-9429-FCDEA02ED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54264" y="3552707"/>
              <a:ext cx="1220778" cy="8128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7C83B3FC-8A3A-43EB-8DC3-BFE054ED0A58}"/>
              </a:ext>
            </a:extLst>
          </p:cNvPr>
          <p:cNvGrpSpPr/>
          <p:nvPr/>
        </p:nvGrpSpPr>
        <p:grpSpPr>
          <a:xfrm>
            <a:off x="923807" y="2088360"/>
            <a:ext cx="3780266" cy="1265730"/>
            <a:chOff x="1200394" y="2404038"/>
            <a:chExt cx="4148418" cy="1120365"/>
          </a:xfrm>
        </p:grpSpPr>
        <p:sp>
          <p:nvSpPr>
            <p:cNvPr id="38" name="מלבן: פינות מעוגלות 37">
              <a:extLst>
                <a:ext uri="{FF2B5EF4-FFF2-40B4-BE49-F238E27FC236}">
                  <a16:creationId xmlns:a16="http://schemas.microsoft.com/office/drawing/2014/main" id="{232E3F44-CD31-47E7-A7D0-BF8D58827324}"/>
                </a:ext>
              </a:extLst>
            </p:cNvPr>
            <p:cNvSpPr/>
            <p:nvPr/>
          </p:nvSpPr>
          <p:spPr bwMode="auto">
            <a:xfrm>
              <a:off x="1200394" y="2404038"/>
              <a:ext cx="4148418" cy="11203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Orli</a:t>
              </a: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 Guy</a:t>
              </a:r>
            </a:p>
            <a:p>
              <a:pPr marL="171450" marR="0" indent="-1714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UI/UX Engineer</a:t>
              </a:r>
            </a:p>
            <a:p>
              <a:pPr marL="171450" marR="0" indent="-1714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</a:t>
              </a:r>
            </a:p>
          </p:txBody>
        </p:sp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E97C4366-2939-4465-8BB3-BDB6800DF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81" r="10044"/>
            <a:stretch/>
          </p:blipFill>
          <p:spPr>
            <a:xfrm>
              <a:off x="3591817" y="2404038"/>
              <a:ext cx="1363423" cy="1097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C2F711B5-8555-42FB-AB67-AA7248D69521}"/>
              </a:ext>
            </a:extLst>
          </p:cNvPr>
          <p:cNvGrpSpPr/>
          <p:nvPr/>
        </p:nvGrpSpPr>
        <p:grpSpPr>
          <a:xfrm>
            <a:off x="2549108" y="810718"/>
            <a:ext cx="4309930" cy="1232822"/>
            <a:chOff x="2689411" y="1029695"/>
            <a:chExt cx="4309930" cy="1232822"/>
          </a:xfrm>
        </p:grpSpPr>
        <p:sp>
          <p:nvSpPr>
            <p:cNvPr id="10" name="מלבן: פינות מעוגלות 9">
              <a:extLst>
                <a:ext uri="{FF2B5EF4-FFF2-40B4-BE49-F238E27FC236}">
                  <a16:creationId xmlns:a16="http://schemas.microsoft.com/office/drawing/2014/main" id="{7AF0C19F-85BF-4F1B-AB3B-C9E7C39B94AF}"/>
                </a:ext>
              </a:extLst>
            </p:cNvPr>
            <p:cNvSpPr/>
            <p:nvPr/>
          </p:nvSpPr>
          <p:spPr bwMode="auto">
            <a:xfrm>
              <a:off x="2689411" y="1029695"/>
              <a:ext cx="4148418" cy="123282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Moshe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Yakov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  <a:p>
              <a:pPr marL="285750" marR="0" indent="-28575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 Leader</a:t>
              </a:r>
            </a:p>
            <a:p>
              <a:pPr marL="285750" marR="0" indent="-28575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Dev Ops</a:t>
              </a:r>
            </a:p>
            <a:p>
              <a:pPr marL="285750" marR="0" indent="-28575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Scrum Master</a:t>
              </a:r>
            </a:p>
            <a:p>
              <a:pPr marL="285750" marR="0" indent="-28575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</a:t>
              </a:r>
              <a:endParaRPr kumimoji="0" lang="he-IL" sz="12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4B59E47-388A-47E3-AF36-B652D7CF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05313" y="1523531"/>
              <a:ext cx="859211" cy="35760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4BFECFEE-3A4C-45FD-93E6-4DA0687E7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50293" y="1432311"/>
              <a:ext cx="1149048" cy="574524"/>
            </a:xfrm>
            <a:prstGeom prst="rect">
              <a:avLst/>
            </a:prstGeom>
          </p:spPr>
        </p:pic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9D3666E4-34F5-4CAA-B4DA-742667E5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4524" y="1168242"/>
              <a:ext cx="923028" cy="896402"/>
            </a:xfrm>
            <a:prstGeom prst="rect">
              <a:avLst/>
            </a:prstGeom>
          </p:spPr>
        </p:pic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A4B5821A-B728-44DA-AABD-B4CE49C48894}"/>
              </a:ext>
            </a:extLst>
          </p:cNvPr>
          <p:cNvGrpSpPr/>
          <p:nvPr/>
        </p:nvGrpSpPr>
        <p:grpSpPr>
          <a:xfrm>
            <a:off x="4888149" y="2088359"/>
            <a:ext cx="3780266" cy="1265730"/>
            <a:chOff x="1213841" y="1948025"/>
            <a:chExt cx="4148418" cy="126573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31C02270-603C-41E7-920E-E37724773037}"/>
                </a:ext>
              </a:extLst>
            </p:cNvPr>
            <p:cNvSpPr/>
            <p:nvPr/>
          </p:nvSpPr>
          <p:spPr bwMode="auto">
            <a:xfrm>
              <a:off x="1213841" y="1948025"/>
              <a:ext cx="4148418" cy="126573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Amit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Goldshtein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  <a:p>
              <a:pPr marL="285750" marR="0" indent="-2857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Technical Writer</a:t>
              </a:r>
            </a:p>
            <a:p>
              <a:pPr marL="285750" marR="0" indent="-2857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Product owner</a:t>
              </a:r>
            </a:p>
            <a:p>
              <a:pPr marL="285750" marR="0" indent="-2857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</a:t>
              </a:r>
            </a:p>
          </p:txBody>
        </p:sp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A3FA504-E777-444F-8307-2360DEEA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41695" y="2119480"/>
              <a:ext cx="1019541" cy="1043815"/>
            </a:xfrm>
            <a:prstGeom prst="rect">
              <a:avLst/>
            </a:prstGeom>
          </p:spPr>
        </p:pic>
      </p:grp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211D89A9-781D-41C1-9F6A-CF4A9E98F066}"/>
              </a:ext>
            </a:extLst>
          </p:cNvPr>
          <p:cNvGrpSpPr/>
          <p:nvPr/>
        </p:nvGrpSpPr>
        <p:grpSpPr>
          <a:xfrm>
            <a:off x="4888149" y="3445353"/>
            <a:ext cx="3780266" cy="1120365"/>
            <a:chOff x="1200394" y="2404038"/>
            <a:chExt cx="4148418" cy="1120365"/>
          </a:xfrm>
        </p:grpSpPr>
        <p:sp>
          <p:nvSpPr>
            <p:cNvPr id="43" name="מלבן: פינות מעוגלות 42">
              <a:extLst>
                <a:ext uri="{FF2B5EF4-FFF2-40B4-BE49-F238E27FC236}">
                  <a16:creationId xmlns:a16="http://schemas.microsoft.com/office/drawing/2014/main" id="{EE8CBFF6-A49E-486C-A629-88C130CE01FB}"/>
                </a:ext>
              </a:extLst>
            </p:cNvPr>
            <p:cNvSpPr/>
            <p:nvPr/>
          </p:nvSpPr>
          <p:spPr bwMode="auto">
            <a:xfrm>
              <a:off x="1200394" y="2404038"/>
              <a:ext cx="4148418" cy="11203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Hanan Ben </a:t>
              </a:r>
              <a:r>
                <a:rPr lang="en-US" sz="1600" b="1" dirty="0" err="1">
                  <a:solidFill>
                    <a:schemeClr val="tx2">
                      <a:lumMod val="5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Shabat</a:t>
              </a:r>
              <a:endParaRPr lang="en-US" sz="1600" b="1" dirty="0">
                <a:solidFill>
                  <a:schemeClr val="tx2">
                    <a:lumMod val="50000"/>
                  </a:schemeClr>
                </a:solidFill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endParaRPr>
            </a:p>
            <a:p>
              <a:pPr marL="285750" marR="0" indent="-2857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Database administrator</a:t>
              </a:r>
            </a:p>
            <a:p>
              <a:pPr marL="285750" marR="0" indent="-285750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 Semibold" panose="020B0702040204020203" pitchFamily="34" charset="0"/>
                  <a:ea typeface="宋体" panose="02010600030101010101" pitchFamily="2" charset="-122"/>
                  <a:cs typeface="Segoe UI Semibold" panose="020B0702040204020203" pitchFamily="34" charset="0"/>
                </a:rPr>
                <a:t>Team</a:t>
              </a:r>
            </a:p>
          </p:txBody>
        </p:sp>
        <p:pic>
          <p:nvPicPr>
            <p:cNvPr id="44" name="תמונה 43">
              <a:extLst>
                <a:ext uri="{FF2B5EF4-FFF2-40B4-BE49-F238E27FC236}">
                  <a16:creationId xmlns:a16="http://schemas.microsoft.com/office/drawing/2014/main" id="{324E2665-0D40-4F72-AF1C-C5DC19B83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5677" y="2442217"/>
              <a:ext cx="1295768" cy="1035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7DE3498C-2010-4E98-8FD9-0E82AC33F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25" y="2290138"/>
            <a:ext cx="1128820" cy="983166"/>
          </a:xfrm>
          <a:prstGeom prst="rect">
            <a:avLst/>
          </a:prstGeom>
        </p:spPr>
      </p:pic>
      <p:sp>
        <p:nvSpPr>
          <p:cNvPr id="51" name="文本框 5">
            <a:extLst>
              <a:ext uri="{FF2B5EF4-FFF2-40B4-BE49-F238E27FC236}">
                <a16:creationId xmlns:a16="http://schemas.microsoft.com/office/drawing/2014/main" id="{D44DEC56-B8B6-4AC8-86C9-7E661E6D03A3}"/>
              </a:ext>
            </a:extLst>
          </p:cNvPr>
          <p:cNvSpPr txBox="1"/>
          <p:nvPr/>
        </p:nvSpPr>
        <p:spPr>
          <a:xfrm>
            <a:off x="286714" y="47065"/>
            <a:ext cx="370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Team members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95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>
            <a:extLst>
              <a:ext uri="{FF2B5EF4-FFF2-40B4-BE49-F238E27FC236}">
                <a16:creationId xmlns:a16="http://schemas.microsoft.com/office/drawing/2014/main" id="{731E308E-8095-40B2-A78B-CB94CC5C0115}"/>
              </a:ext>
            </a:extLst>
          </p:cNvPr>
          <p:cNvSpPr txBox="1"/>
          <p:nvPr/>
        </p:nvSpPr>
        <p:spPr>
          <a:xfrm>
            <a:off x="286713" y="47065"/>
            <a:ext cx="46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Description &amp; Purpose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EE02EB9-E508-402E-9D65-837A6A402DF9}"/>
              </a:ext>
            </a:extLst>
          </p:cNvPr>
          <p:cNvSpPr txBox="1"/>
          <p:nvPr/>
        </p:nvSpPr>
        <p:spPr>
          <a:xfrm>
            <a:off x="349621" y="907431"/>
            <a:ext cx="8370797" cy="69852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"My Movies" is a web app that helps the user create a watch list of movies/tv series they intend to watch, rate and view ratings of movies/tv series from other users.</a:t>
            </a:r>
            <a:endParaRPr lang="he-IL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82EBEBC-3B36-47AD-8B1C-ADB72D839D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105" y="1791346"/>
            <a:ext cx="5590895" cy="30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E8B90E13-11C8-42FD-97AA-DAA34124A844}"/>
              </a:ext>
            </a:extLst>
          </p:cNvPr>
          <p:cNvSpPr txBox="1"/>
          <p:nvPr/>
        </p:nvSpPr>
        <p:spPr>
          <a:xfrm>
            <a:off x="286713" y="47065"/>
            <a:ext cx="46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Technologies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7E6EE72-E9FE-457F-9EEB-068303C7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678" y="920496"/>
            <a:ext cx="1562363" cy="47897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9117EA6-149A-42C9-B03A-173BB83E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12" y="2405952"/>
            <a:ext cx="1055054" cy="57289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B21AB80-FE82-47E8-B059-F8A11E65F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7" t="20237" r="7739" b="20239"/>
          <a:stretch/>
        </p:blipFill>
        <p:spPr>
          <a:xfrm>
            <a:off x="7167924" y="3200716"/>
            <a:ext cx="1539149" cy="568658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36EF9945-6B44-484B-B260-11180F3C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8144" y="741913"/>
            <a:ext cx="1793308" cy="89665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229B22F-396A-4B19-BB4A-8AA70FD5A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559" y="1569748"/>
            <a:ext cx="990600" cy="54229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7D89972-C523-498C-8D0D-7698917CFE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3559" y="2155275"/>
            <a:ext cx="1031262" cy="103126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36CF425-7242-4CBA-8492-C9A24EA2FEB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3683" y="2867853"/>
            <a:ext cx="2390108" cy="1195054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24406AAA-E859-4BCA-A5C8-582595F8B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987" y="2797901"/>
            <a:ext cx="1412089" cy="73781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7BFA0308-FC2A-449F-92E3-28D381747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200" r="26275"/>
          <a:stretch/>
        </p:blipFill>
        <p:spPr>
          <a:xfrm>
            <a:off x="3999430" y="4120101"/>
            <a:ext cx="1140445" cy="551021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65197C80-FC70-4CE4-8145-ADE16C13DD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2055" y="1646037"/>
            <a:ext cx="840580" cy="449039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7EEC87C-AB78-4614-BD3B-BA12158BD1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4018" y="3293890"/>
            <a:ext cx="1752600" cy="25262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B5799855-30EA-4E32-A774-95E6ACA0B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9901" y="3789668"/>
            <a:ext cx="1567045" cy="865253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4E1905AD-B1E1-4F6F-9C3B-62DED13AF2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568" y="807147"/>
            <a:ext cx="1573753" cy="88523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5D29C787-DD9C-4F4E-BDC3-EB46308E4A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188" y="1707557"/>
            <a:ext cx="1352221" cy="663822"/>
          </a:xfrm>
          <a:prstGeom prst="ellipse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38CA20B8-16E1-4887-A4DC-E5BB486AA4D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3300" y="1568882"/>
            <a:ext cx="1562363" cy="1384326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484B698C-DE07-4301-88EB-396F752F050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965" t="29542" r="16218" b="27513"/>
          <a:stretch/>
        </p:blipFill>
        <p:spPr>
          <a:xfrm>
            <a:off x="7399059" y="864076"/>
            <a:ext cx="1060881" cy="671795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74F457B6-55C8-4F9E-8030-F42F0C2C8B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9911" y="3892614"/>
            <a:ext cx="1539149" cy="865771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FDFD3C31-71EA-42FE-BFE9-AAC37E03E1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6713" y="3609341"/>
            <a:ext cx="1863440" cy="11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E8B90E13-11C8-42FD-97AA-DAA34124A844}"/>
              </a:ext>
            </a:extLst>
          </p:cNvPr>
          <p:cNvSpPr txBox="1"/>
          <p:nvPr/>
        </p:nvSpPr>
        <p:spPr>
          <a:xfrm>
            <a:off x="286713" y="47065"/>
            <a:ext cx="46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Architecture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7E6EE72-E9FE-457F-9EEB-068303C7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52" y="2678486"/>
            <a:ext cx="2505673" cy="76816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9117EA6-149A-42C9-B03A-173BB83E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82" y="3446649"/>
            <a:ext cx="1643611" cy="892481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A37BA8BF-B545-4C74-A19A-C209121C0E2C}"/>
              </a:ext>
            </a:extLst>
          </p:cNvPr>
          <p:cNvSpPr/>
          <p:nvPr/>
        </p:nvSpPr>
        <p:spPr bwMode="auto">
          <a:xfrm>
            <a:off x="3487252" y="2252382"/>
            <a:ext cx="2505673" cy="2292724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Server</a:t>
            </a:r>
            <a:endParaRPr kumimoji="0" lang="he-IL" sz="1800" b="1" i="0" u="sng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2A743466-B78D-4761-A4AF-E024D91CE4C3}"/>
              </a:ext>
            </a:extLst>
          </p:cNvPr>
          <p:cNvSpPr/>
          <p:nvPr/>
        </p:nvSpPr>
        <p:spPr bwMode="auto">
          <a:xfrm>
            <a:off x="603243" y="2678486"/>
            <a:ext cx="2084272" cy="115868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Database</a:t>
            </a:r>
            <a:endParaRPr kumimoji="0" lang="he-IL" sz="1800" b="1" i="0" u="sng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B21AB80-FE82-47E8-B059-F8A11E65F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7" t="20237" r="7739" b="20239"/>
          <a:stretch/>
        </p:blipFill>
        <p:spPr>
          <a:xfrm>
            <a:off x="6743699" y="1404096"/>
            <a:ext cx="1819815" cy="672354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E6B0460-0A10-43A9-AD31-44EA6F155F1C}"/>
              </a:ext>
            </a:extLst>
          </p:cNvPr>
          <p:cNvCxnSpPr/>
          <p:nvPr/>
        </p:nvCxnSpPr>
        <p:spPr bwMode="auto">
          <a:xfrm flipV="1">
            <a:off x="6094878" y="2420471"/>
            <a:ext cx="1166534" cy="7866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F93F8036-BC2B-4734-B222-D66F845E6C46}"/>
              </a:ext>
            </a:extLst>
          </p:cNvPr>
          <p:cNvCxnSpPr/>
          <p:nvPr/>
        </p:nvCxnSpPr>
        <p:spPr bwMode="auto">
          <a:xfrm flipH="1">
            <a:off x="6057902" y="2420471"/>
            <a:ext cx="927845" cy="56477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מלבן: פינות מעוגלות 45">
            <a:extLst>
              <a:ext uri="{FF2B5EF4-FFF2-40B4-BE49-F238E27FC236}">
                <a16:creationId xmlns:a16="http://schemas.microsoft.com/office/drawing/2014/main" id="{AC41E725-C15D-4EF2-9127-9A746A6566A8}"/>
              </a:ext>
            </a:extLst>
          </p:cNvPr>
          <p:cNvSpPr/>
          <p:nvPr/>
        </p:nvSpPr>
        <p:spPr bwMode="auto">
          <a:xfrm>
            <a:off x="6754929" y="1151964"/>
            <a:ext cx="2084272" cy="115868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Client</a:t>
            </a:r>
            <a:endParaRPr kumimoji="0" lang="he-IL" sz="1800" b="1" i="0" u="sng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36EF9945-6B44-484B-B260-11180F3CCB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127" y="2814079"/>
            <a:ext cx="2030504" cy="1015252"/>
          </a:xfrm>
          <a:prstGeom prst="rect">
            <a:avLst/>
          </a:prstGeom>
        </p:spPr>
      </p:pic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187C664B-C5BF-4728-B673-B2F4B2EFFBD4}"/>
              </a:ext>
            </a:extLst>
          </p:cNvPr>
          <p:cNvCxnSpPr/>
          <p:nvPr/>
        </p:nvCxnSpPr>
        <p:spPr bwMode="auto">
          <a:xfrm flipH="1">
            <a:off x="2790266" y="3207124"/>
            <a:ext cx="51771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06F54608-4BF2-46AD-A491-F600FFD94833}"/>
              </a:ext>
            </a:extLst>
          </p:cNvPr>
          <p:cNvCxnSpPr/>
          <p:nvPr/>
        </p:nvCxnSpPr>
        <p:spPr bwMode="auto">
          <a:xfrm>
            <a:off x="2834528" y="3398744"/>
            <a:ext cx="47344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69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>
            <a:extLst>
              <a:ext uri="{FF2B5EF4-FFF2-40B4-BE49-F238E27FC236}">
                <a16:creationId xmlns:a16="http://schemas.microsoft.com/office/drawing/2014/main" id="{E8B90E13-11C8-42FD-97AA-DAA34124A844}"/>
              </a:ext>
            </a:extLst>
          </p:cNvPr>
          <p:cNvSpPr txBox="1"/>
          <p:nvPr/>
        </p:nvSpPr>
        <p:spPr>
          <a:xfrm>
            <a:off x="286713" y="47065"/>
            <a:ext cx="46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Class Diagram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425C1EA1-03C8-4059-94D5-81C1D3939A28}"/>
              </a:ext>
            </a:extLst>
          </p:cNvPr>
          <p:cNvSpPr/>
          <p:nvPr/>
        </p:nvSpPr>
        <p:spPr bwMode="auto">
          <a:xfrm>
            <a:off x="592803" y="1518396"/>
            <a:ext cx="1620371" cy="18691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Name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director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main cast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genres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description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rating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ratingAmount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ratingSum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year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language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origin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rgbClr val="000000"/>
                </a:solidFill>
                <a:latin typeface="Rubik"/>
                <a:ea typeface="宋体" panose="02010600030101010101" pitchFamily="2" charset="-122"/>
              </a:rPr>
              <a:t>usersWatched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e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B0E9DB8D-C3E7-4DF0-8933-DDA88E5555B9}"/>
              </a:ext>
            </a:extLst>
          </p:cNvPr>
          <p:cNvSpPr/>
          <p:nvPr/>
        </p:nvSpPr>
        <p:spPr bwMode="auto">
          <a:xfrm>
            <a:off x="592803" y="1289796"/>
            <a:ext cx="1620371" cy="242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Movie</a:t>
            </a:r>
            <a:endParaRPr kumimoji="0" lang="he-IL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BC69EEC-0A3F-49CA-A043-9D2C108F0B6F}"/>
              </a:ext>
            </a:extLst>
          </p:cNvPr>
          <p:cNvSpPr/>
          <p:nvPr/>
        </p:nvSpPr>
        <p:spPr bwMode="auto">
          <a:xfrm>
            <a:off x="592802" y="3387536"/>
            <a:ext cx="1620371" cy="63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rate() between 0-10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addToWatchList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removeFromWatchList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markIfWatched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  <a:endParaRPr kumimoji="0" lang="he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736D5F3B-2F54-4832-B524-5A94E39AE27F}"/>
              </a:ext>
            </a:extLst>
          </p:cNvPr>
          <p:cNvSpPr/>
          <p:nvPr/>
        </p:nvSpPr>
        <p:spPr bwMode="auto">
          <a:xfrm>
            <a:off x="5309869" y="1418662"/>
            <a:ext cx="1620371" cy="22490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name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director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Rubik"/>
              </a:rPr>
              <a:t>mainCast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rgbClr val="000000"/>
                </a:solidFill>
                <a:latin typeface="Rubik"/>
              </a:rPr>
              <a:t>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enre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description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rating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ratingAmount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ratingSum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rgbClr val="000000"/>
                </a:solidFill>
                <a:latin typeface="Rubik"/>
              </a:rPr>
              <a:t>y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ear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language</a:t>
            </a:r>
            <a:endParaRPr lang="en-US" sz="9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Rubik"/>
              </a:rPr>
              <a:t>origin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Rubik"/>
              </a:rPr>
              <a:t>numberOf</a:t>
            </a:r>
            <a:r>
              <a:rPr lang="en-US" sz="900" dirty="0" err="1">
                <a:solidFill>
                  <a:srgbClr val="000000"/>
                </a:solidFill>
                <a:latin typeface="Rubik"/>
              </a:rPr>
              <a:t>S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Rubik"/>
              </a:rPr>
              <a:t>easons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Rubik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Rubik"/>
              </a:rPr>
              <a:t>numberOfEpisodes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Rubik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rgbClr val="000000"/>
                </a:solidFill>
                <a:latin typeface="Rubik"/>
                <a:ea typeface="宋体" panose="02010600030101010101" pitchFamily="2" charset="-122"/>
              </a:rPr>
              <a:t>usersWatched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e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36C73FA1-48D8-42DF-BA71-7D9930F7B140}"/>
              </a:ext>
            </a:extLst>
          </p:cNvPr>
          <p:cNvSpPr/>
          <p:nvPr/>
        </p:nvSpPr>
        <p:spPr bwMode="auto">
          <a:xfrm>
            <a:off x="5309867" y="1176616"/>
            <a:ext cx="1620371" cy="242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Series</a:t>
            </a:r>
            <a:endParaRPr kumimoji="0" lang="he-IL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47875E36-2021-4A3E-8328-6D03F8226358}"/>
              </a:ext>
            </a:extLst>
          </p:cNvPr>
          <p:cNvSpPr/>
          <p:nvPr/>
        </p:nvSpPr>
        <p:spPr bwMode="auto">
          <a:xfrm>
            <a:off x="5309866" y="3667668"/>
            <a:ext cx="1620371" cy="6443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rate() between 0-10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addToWatchList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removeFromWatchList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markIfWatched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318B3D34-BC8E-4622-9B5A-8E4CEDEE9CB9}"/>
              </a:ext>
            </a:extLst>
          </p:cNvPr>
          <p:cNvSpPr/>
          <p:nvPr/>
        </p:nvSpPr>
        <p:spPr bwMode="auto">
          <a:xfrm>
            <a:off x="3069547" y="2995330"/>
            <a:ext cx="1257301" cy="5240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active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userId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e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ECD7B4E9-79C9-4052-B0AC-558093850C85}"/>
              </a:ext>
            </a:extLst>
          </p:cNvPr>
          <p:cNvSpPr/>
          <p:nvPr/>
        </p:nvSpPr>
        <p:spPr bwMode="auto">
          <a:xfrm>
            <a:off x="3069547" y="2766730"/>
            <a:ext cx="1257301" cy="242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b="1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WatchList</a:t>
            </a:r>
            <a:endParaRPr kumimoji="0" lang="he-IL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A00CDA41-EB2D-4226-A747-A9AB2CD69D77}"/>
              </a:ext>
            </a:extLst>
          </p:cNvPr>
          <p:cNvSpPr/>
          <p:nvPr/>
        </p:nvSpPr>
        <p:spPr bwMode="auto">
          <a:xfrm>
            <a:off x="3069547" y="3519338"/>
            <a:ext cx="1257301" cy="4101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addMovie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removeMovie</a:t>
            </a: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4BA054B9-265F-4B52-9399-FE169CEA4114}"/>
              </a:ext>
            </a:extLst>
          </p:cNvPr>
          <p:cNvSpPr/>
          <p:nvPr/>
        </p:nvSpPr>
        <p:spPr bwMode="auto">
          <a:xfrm>
            <a:off x="7459161" y="1073528"/>
            <a:ext cx="1620371" cy="6891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season number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Rubik"/>
              </a:rPr>
              <a:t>numberOfEpisodes</a:t>
            </a:r>
            <a:endParaRPr lang="en-US" sz="900" b="0" i="0" u="none" strike="noStrike" dirty="0">
              <a:solidFill>
                <a:srgbClr val="000000"/>
              </a:solidFill>
              <a:effectLst/>
              <a:latin typeface="Rubik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rgbClr val="000000"/>
                </a:solidFill>
                <a:latin typeface="Rubik"/>
                <a:ea typeface="宋体" panose="02010600030101010101" pitchFamily="2" charset="-122"/>
              </a:rPr>
              <a:t>usersWatched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215FCC3C-F956-4B0D-9843-FFC93DFB69CE}"/>
              </a:ext>
            </a:extLst>
          </p:cNvPr>
          <p:cNvSpPr/>
          <p:nvPr/>
        </p:nvSpPr>
        <p:spPr bwMode="auto">
          <a:xfrm>
            <a:off x="7459159" y="831481"/>
            <a:ext cx="1620371" cy="242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Season</a:t>
            </a:r>
            <a:endParaRPr kumimoji="0" lang="he-IL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008676BE-0977-4D77-9967-57F7BCB2C72D}"/>
              </a:ext>
            </a:extLst>
          </p:cNvPr>
          <p:cNvSpPr/>
          <p:nvPr/>
        </p:nvSpPr>
        <p:spPr bwMode="auto">
          <a:xfrm>
            <a:off x="7459159" y="1771200"/>
            <a:ext cx="1620371" cy="256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markIfWatched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F1A83F53-B360-4C3F-AFAC-3558D8D4A793}"/>
              </a:ext>
            </a:extLst>
          </p:cNvPr>
          <p:cNvSpPr/>
          <p:nvPr/>
        </p:nvSpPr>
        <p:spPr bwMode="auto">
          <a:xfrm>
            <a:off x="7545443" y="3272107"/>
            <a:ext cx="1447801" cy="7978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episodeNumber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name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description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900" dirty="0" err="1">
                <a:solidFill>
                  <a:srgbClr val="000000"/>
                </a:solidFill>
                <a:latin typeface="Rubik"/>
                <a:ea typeface="宋体" panose="02010600030101010101" pitchFamily="2" charset="-122"/>
              </a:rPr>
              <a:t>usersWatched</a:t>
            </a:r>
            <a:endParaRPr lang="en-US" sz="9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2452C879-C788-49B5-B5A1-ABFF12116568}"/>
              </a:ext>
            </a:extLst>
          </p:cNvPr>
          <p:cNvSpPr/>
          <p:nvPr/>
        </p:nvSpPr>
        <p:spPr bwMode="auto">
          <a:xfrm>
            <a:off x="7545441" y="3030061"/>
            <a:ext cx="1447801" cy="242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Episode</a:t>
            </a:r>
            <a:endParaRPr kumimoji="0" lang="he-IL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מלבן 35">
            <a:extLst>
              <a:ext uri="{FF2B5EF4-FFF2-40B4-BE49-F238E27FC236}">
                <a16:creationId xmlns:a16="http://schemas.microsoft.com/office/drawing/2014/main" id="{B888B603-405E-488C-98C9-FA5DCF0AA3F2}"/>
              </a:ext>
            </a:extLst>
          </p:cNvPr>
          <p:cNvSpPr/>
          <p:nvPr/>
        </p:nvSpPr>
        <p:spPr bwMode="auto">
          <a:xfrm>
            <a:off x="7545441" y="4069973"/>
            <a:ext cx="1447801" cy="2420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markIfWatched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()</a:t>
            </a:r>
            <a:endParaRPr kumimoji="0" lang="he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221504BE-41CC-4D42-BF83-FE88123644BB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 bwMode="auto">
          <a:xfrm flipV="1">
            <a:off x="6930240" y="1418106"/>
            <a:ext cx="528921" cy="112505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D5E8B0A-1F22-43AF-8C80-B07D237983DA}"/>
              </a:ext>
            </a:extLst>
          </p:cNvPr>
          <p:cNvSpPr txBox="1"/>
          <p:nvPr/>
        </p:nvSpPr>
        <p:spPr>
          <a:xfrm>
            <a:off x="8254180" y="2838447"/>
            <a:ext cx="37426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1..*</a:t>
            </a:r>
            <a:endParaRPr lang="he-IL" sz="900" dirty="0"/>
          </a:p>
        </p:txBody>
      </p:sp>
      <p:cxnSp>
        <p:nvCxnSpPr>
          <p:cNvPr id="37" name="מחבר ישר 36">
            <a:extLst>
              <a:ext uri="{FF2B5EF4-FFF2-40B4-BE49-F238E27FC236}">
                <a16:creationId xmlns:a16="http://schemas.microsoft.com/office/drawing/2014/main" id="{5F504E56-E809-4E1E-B17C-D41BF245910C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 bwMode="auto">
          <a:xfrm flipH="1">
            <a:off x="8269342" y="2027813"/>
            <a:ext cx="3" cy="10022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6B197641-DB95-44AE-8A51-C4FDA8F6FE76}"/>
              </a:ext>
            </a:extLst>
          </p:cNvPr>
          <p:cNvSpPr txBox="1"/>
          <p:nvPr/>
        </p:nvSpPr>
        <p:spPr>
          <a:xfrm>
            <a:off x="8342229" y="2264261"/>
            <a:ext cx="24038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</a:t>
            </a:r>
            <a:endParaRPr lang="he-IL" sz="900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17C2977C-EFDD-4D64-A87D-4459E68AFDFC}"/>
              </a:ext>
            </a:extLst>
          </p:cNvPr>
          <p:cNvSpPr txBox="1"/>
          <p:nvPr/>
        </p:nvSpPr>
        <p:spPr>
          <a:xfrm>
            <a:off x="7123762" y="1295403"/>
            <a:ext cx="37426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1..*</a:t>
            </a:r>
            <a:endParaRPr lang="he-IL" sz="900" dirty="0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A9D1E1F2-5199-41B7-A835-81DD27BCFC87}"/>
              </a:ext>
            </a:extLst>
          </p:cNvPr>
          <p:cNvSpPr txBox="1"/>
          <p:nvPr/>
        </p:nvSpPr>
        <p:spPr>
          <a:xfrm>
            <a:off x="6882935" y="2325214"/>
            <a:ext cx="24038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</a:t>
            </a:r>
            <a:endParaRPr lang="he-IL" sz="900" dirty="0"/>
          </a:p>
        </p:txBody>
      </p: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8FF79CE0-C6D3-46D5-82A8-D6A45D50D2A7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 flipV="1">
            <a:off x="4326848" y="3186952"/>
            <a:ext cx="983019" cy="703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8F38A856-7984-483A-89B6-C1786CC05948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2213173" y="3186952"/>
            <a:ext cx="856374" cy="703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B17E6B3C-F0AA-44D6-8AA7-2D8AC1D70A68}"/>
              </a:ext>
            </a:extLst>
          </p:cNvPr>
          <p:cNvSpPr txBox="1"/>
          <p:nvPr/>
        </p:nvSpPr>
        <p:spPr>
          <a:xfrm>
            <a:off x="2820463" y="3008777"/>
            <a:ext cx="24038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</a:t>
            </a:r>
            <a:endParaRPr lang="he-IL" sz="900" dirty="0"/>
          </a:p>
        </p:txBody>
      </p: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9CB946AB-BA68-4725-9850-2A0BC4598359}"/>
              </a:ext>
            </a:extLst>
          </p:cNvPr>
          <p:cNvSpPr txBox="1"/>
          <p:nvPr/>
        </p:nvSpPr>
        <p:spPr>
          <a:xfrm>
            <a:off x="4264595" y="3018860"/>
            <a:ext cx="240385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1</a:t>
            </a:r>
            <a:endParaRPr lang="he-IL" sz="900" dirty="0"/>
          </a:p>
        </p:txBody>
      </p: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4903AA9A-DCD2-4259-B1A9-8200E860CCE0}"/>
              </a:ext>
            </a:extLst>
          </p:cNvPr>
          <p:cNvSpPr txBox="1"/>
          <p:nvPr/>
        </p:nvSpPr>
        <p:spPr>
          <a:xfrm>
            <a:off x="2184065" y="3007645"/>
            <a:ext cx="37426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0..*</a:t>
            </a:r>
            <a:endParaRPr lang="he-IL" sz="900" dirty="0"/>
          </a:p>
        </p:txBody>
      </p: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3B1D9EB8-E3E9-4506-8F48-2B236770B130}"/>
              </a:ext>
            </a:extLst>
          </p:cNvPr>
          <p:cNvSpPr txBox="1"/>
          <p:nvPr/>
        </p:nvSpPr>
        <p:spPr>
          <a:xfrm>
            <a:off x="4950772" y="3007645"/>
            <a:ext cx="37426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0..*</a:t>
            </a:r>
            <a:endParaRPr lang="he-IL" sz="900" dirty="0"/>
          </a:p>
        </p:txBody>
      </p:sp>
    </p:spTree>
    <p:extLst>
      <p:ext uri="{BB962C8B-B14F-4D97-AF65-F5344CB8AC3E}">
        <p14:creationId xmlns:p14="http://schemas.microsoft.com/office/powerpoint/2010/main" val="5262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>
            <a:extLst>
              <a:ext uri="{FF2B5EF4-FFF2-40B4-BE49-F238E27FC236}">
                <a16:creationId xmlns:a16="http://schemas.microsoft.com/office/drawing/2014/main" id="{0BD917A2-33A5-4D0C-9359-89217691B3D5}"/>
              </a:ext>
            </a:extLst>
          </p:cNvPr>
          <p:cNvSpPr txBox="1"/>
          <p:nvPr/>
        </p:nvSpPr>
        <p:spPr>
          <a:xfrm>
            <a:off x="286713" y="47065"/>
            <a:ext cx="46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Requirements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8" name="矩形 35">
            <a:extLst>
              <a:ext uri="{FF2B5EF4-FFF2-40B4-BE49-F238E27FC236}">
                <a16:creationId xmlns:a16="http://schemas.microsoft.com/office/drawing/2014/main" id="{C2BF721B-4ADB-43CC-9EF6-0A76D25A8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590" y="1250403"/>
            <a:ext cx="3087465" cy="3296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000000"/>
                </a:solidFill>
                <a:cs typeface="+mn-ea"/>
                <a:sym typeface="+mn-lt"/>
              </a:rPr>
              <a:t>Supportability - logging</a:t>
            </a:r>
            <a:endParaRPr lang="zh-CN" altLang="en-US" sz="1800" dirty="0">
              <a:solidFill>
                <a:srgbClr val="FFFFFF"/>
              </a:solidFill>
              <a:latin typeface="+mj-lt"/>
              <a:ea typeface="+mn-ea"/>
              <a:cs typeface="+mn-ea"/>
              <a:sym typeface="+mn-lt"/>
            </a:endParaRPr>
          </a:p>
        </p:txBody>
      </p:sp>
      <p:grpSp>
        <p:nvGrpSpPr>
          <p:cNvPr id="57" name="组合 4">
            <a:extLst>
              <a:ext uri="{FF2B5EF4-FFF2-40B4-BE49-F238E27FC236}">
                <a16:creationId xmlns:a16="http://schemas.microsoft.com/office/drawing/2014/main" id="{D5F19EDB-614B-4677-A9BB-D4302F276230}"/>
              </a:ext>
            </a:extLst>
          </p:cNvPr>
          <p:cNvGrpSpPr>
            <a:grpSpLocks/>
          </p:cNvGrpSpPr>
          <p:nvPr/>
        </p:nvGrpSpPr>
        <p:grpSpPr bwMode="auto">
          <a:xfrm>
            <a:off x="5187920" y="908532"/>
            <a:ext cx="3181058" cy="365164"/>
            <a:chOff x="-18758" y="0"/>
            <a:chExt cx="1780580" cy="648072"/>
          </a:xfrm>
        </p:grpSpPr>
        <p:grpSp>
          <p:nvGrpSpPr>
            <p:cNvPr id="58" name="组合 31">
              <a:extLst>
                <a:ext uri="{FF2B5EF4-FFF2-40B4-BE49-F238E27FC236}">
                  <a16:creationId xmlns:a16="http://schemas.microsoft.com/office/drawing/2014/main" id="{F85E4697-A0A6-4717-9E68-79A8B68E06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8758" y="0"/>
              <a:ext cx="1780580" cy="648072"/>
              <a:chOff x="-18758" y="0"/>
              <a:chExt cx="1780580" cy="648072"/>
            </a:xfrm>
          </p:grpSpPr>
          <p:sp>
            <p:nvSpPr>
              <p:cNvPr id="63" name="矩形 32">
                <a:extLst>
                  <a:ext uri="{FF2B5EF4-FFF2-40B4-BE49-F238E27FC236}">
                    <a16:creationId xmlns:a16="http://schemas.microsoft.com/office/drawing/2014/main" id="{0A35B024-F22A-4285-BA6C-26C8DA2D4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728192" cy="6480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378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  <a:latin typeface="+mj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TextBox 33">
                <a:extLst>
                  <a:ext uri="{FF2B5EF4-FFF2-40B4-BE49-F238E27FC236}">
                    <a16:creationId xmlns:a16="http://schemas.microsoft.com/office/drawing/2014/main" id="{70F8D443-FF3D-48AA-B33D-B62943B79D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8758" y="62961"/>
                <a:ext cx="1780580" cy="585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37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r-TR" altLang="zh-CN" sz="1600" b="1" dirty="0">
                    <a:solidFill>
                      <a:srgbClr val="FFFFFF"/>
                    </a:solidFill>
                    <a:latin typeface="+mj-lt"/>
                    <a:ea typeface="+mn-ea"/>
                    <a:cs typeface="+mn-ea"/>
                    <a:sym typeface="+mn-lt"/>
                  </a:rPr>
                  <a:t>Non Functional Requirements</a:t>
                </a:r>
                <a:endParaRPr lang="zh-CN" altLang="en-US" sz="1600" b="1" dirty="0">
                  <a:solidFill>
                    <a:srgbClr val="FFFFFF"/>
                  </a:solidFill>
                  <a:latin typeface="+mj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99A27BEE-AB15-4B1D-A98F-E23367BD2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96" y="19041"/>
              <a:ext cx="936000" cy="16963"/>
            </a:xfrm>
            <a:custGeom>
              <a:avLst/>
              <a:gdLst>
                <a:gd name="T0" fmla="*/ 10 w 1718"/>
                <a:gd name="T1" fmla="*/ 0 h 462"/>
                <a:gd name="T2" fmla="*/ 10 w 1718"/>
                <a:gd name="T3" fmla="*/ 0 h 462"/>
                <a:gd name="T4" fmla="*/ 6 w 1718"/>
                <a:gd name="T5" fmla="*/ 14 h 462"/>
                <a:gd name="T6" fmla="*/ 2 w 1718"/>
                <a:gd name="T7" fmla="*/ 30 h 462"/>
                <a:gd name="T8" fmla="*/ 0 w 1718"/>
                <a:gd name="T9" fmla="*/ 46 h 462"/>
                <a:gd name="T10" fmla="*/ 0 w 1718"/>
                <a:gd name="T11" fmla="*/ 62 h 462"/>
                <a:gd name="T12" fmla="*/ 0 w 1718"/>
                <a:gd name="T13" fmla="*/ 62 h 462"/>
                <a:gd name="T14" fmla="*/ 2 w 1718"/>
                <a:gd name="T15" fmla="*/ 82 h 462"/>
                <a:gd name="T16" fmla="*/ 4 w 1718"/>
                <a:gd name="T17" fmla="*/ 102 h 462"/>
                <a:gd name="T18" fmla="*/ 10 w 1718"/>
                <a:gd name="T19" fmla="*/ 122 h 462"/>
                <a:gd name="T20" fmla="*/ 18 w 1718"/>
                <a:gd name="T21" fmla="*/ 142 h 462"/>
                <a:gd name="T22" fmla="*/ 28 w 1718"/>
                <a:gd name="T23" fmla="*/ 162 h 462"/>
                <a:gd name="T24" fmla="*/ 38 w 1718"/>
                <a:gd name="T25" fmla="*/ 180 h 462"/>
                <a:gd name="T26" fmla="*/ 52 w 1718"/>
                <a:gd name="T27" fmla="*/ 198 h 462"/>
                <a:gd name="T28" fmla="*/ 68 w 1718"/>
                <a:gd name="T29" fmla="*/ 216 h 462"/>
                <a:gd name="T30" fmla="*/ 84 w 1718"/>
                <a:gd name="T31" fmla="*/ 234 h 462"/>
                <a:gd name="T32" fmla="*/ 104 w 1718"/>
                <a:gd name="T33" fmla="*/ 252 h 462"/>
                <a:gd name="T34" fmla="*/ 124 w 1718"/>
                <a:gd name="T35" fmla="*/ 268 h 462"/>
                <a:gd name="T36" fmla="*/ 146 w 1718"/>
                <a:gd name="T37" fmla="*/ 284 h 462"/>
                <a:gd name="T38" fmla="*/ 170 w 1718"/>
                <a:gd name="T39" fmla="*/ 300 h 462"/>
                <a:gd name="T40" fmla="*/ 196 w 1718"/>
                <a:gd name="T41" fmla="*/ 316 h 462"/>
                <a:gd name="T42" fmla="*/ 224 w 1718"/>
                <a:gd name="T43" fmla="*/ 330 h 462"/>
                <a:gd name="T44" fmla="*/ 252 w 1718"/>
                <a:gd name="T45" fmla="*/ 344 h 462"/>
                <a:gd name="T46" fmla="*/ 312 w 1718"/>
                <a:gd name="T47" fmla="*/ 370 h 462"/>
                <a:gd name="T48" fmla="*/ 378 w 1718"/>
                <a:gd name="T49" fmla="*/ 392 h 462"/>
                <a:gd name="T50" fmla="*/ 450 w 1718"/>
                <a:gd name="T51" fmla="*/ 412 h 462"/>
                <a:gd name="T52" fmla="*/ 524 w 1718"/>
                <a:gd name="T53" fmla="*/ 430 h 462"/>
                <a:gd name="T54" fmla="*/ 604 w 1718"/>
                <a:gd name="T55" fmla="*/ 444 h 462"/>
                <a:gd name="T56" fmla="*/ 686 w 1718"/>
                <a:gd name="T57" fmla="*/ 452 h 462"/>
                <a:gd name="T58" fmla="*/ 772 w 1718"/>
                <a:gd name="T59" fmla="*/ 458 h 462"/>
                <a:gd name="T60" fmla="*/ 860 w 1718"/>
                <a:gd name="T61" fmla="*/ 462 h 462"/>
                <a:gd name="T62" fmla="*/ 860 w 1718"/>
                <a:gd name="T63" fmla="*/ 462 h 462"/>
                <a:gd name="T64" fmla="*/ 948 w 1718"/>
                <a:gd name="T65" fmla="*/ 458 h 462"/>
                <a:gd name="T66" fmla="*/ 1032 w 1718"/>
                <a:gd name="T67" fmla="*/ 452 h 462"/>
                <a:gd name="T68" fmla="*/ 1116 w 1718"/>
                <a:gd name="T69" fmla="*/ 444 h 462"/>
                <a:gd name="T70" fmla="*/ 1194 w 1718"/>
                <a:gd name="T71" fmla="*/ 430 h 462"/>
                <a:gd name="T72" fmla="*/ 1270 w 1718"/>
                <a:gd name="T73" fmla="*/ 412 h 462"/>
                <a:gd name="T74" fmla="*/ 1340 w 1718"/>
                <a:gd name="T75" fmla="*/ 392 h 462"/>
                <a:gd name="T76" fmla="*/ 1406 w 1718"/>
                <a:gd name="T77" fmla="*/ 370 h 462"/>
                <a:gd name="T78" fmla="*/ 1468 w 1718"/>
                <a:gd name="T79" fmla="*/ 344 h 462"/>
                <a:gd name="T80" fmla="*/ 1496 w 1718"/>
                <a:gd name="T81" fmla="*/ 330 h 462"/>
                <a:gd name="T82" fmla="*/ 1522 w 1718"/>
                <a:gd name="T83" fmla="*/ 316 h 462"/>
                <a:gd name="T84" fmla="*/ 1548 w 1718"/>
                <a:gd name="T85" fmla="*/ 300 h 462"/>
                <a:gd name="T86" fmla="*/ 1572 w 1718"/>
                <a:gd name="T87" fmla="*/ 284 h 462"/>
                <a:gd name="T88" fmla="*/ 1594 w 1718"/>
                <a:gd name="T89" fmla="*/ 268 h 462"/>
                <a:gd name="T90" fmla="*/ 1616 w 1718"/>
                <a:gd name="T91" fmla="*/ 252 h 462"/>
                <a:gd name="T92" fmla="*/ 1634 w 1718"/>
                <a:gd name="T93" fmla="*/ 234 h 462"/>
                <a:gd name="T94" fmla="*/ 1652 w 1718"/>
                <a:gd name="T95" fmla="*/ 216 h 462"/>
                <a:gd name="T96" fmla="*/ 1666 w 1718"/>
                <a:gd name="T97" fmla="*/ 198 h 462"/>
                <a:gd name="T98" fmla="*/ 1680 w 1718"/>
                <a:gd name="T99" fmla="*/ 180 h 462"/>
                <a:gd name="T100" fmla="*/ 1692 w 1718"/>
                <a:gd name="T101" fmla="*/ 162 h 462"/>
                <a:gd name="T102" fmla="*/ 1702 w 1718"/>
                <a:gd name="T103" fmla="*/ 142 h 462"/>
                <a:gd name="T104" fmla="*/ 1710 w 1718"/>
                <a:gd name="T105" fmla="*/ 122 h 462"/>
                <a:gd name="T106" fmla="*/ 1714 w 1718"/>
                <a:gd name="T107" fmla="*/ 102 h 462"/>
                <a:gd name="T108" fmla="*/ 1718 w 1718"/>
                <a:gd name="T109" fmla="*/ 82 h 462"/>
                <a:gd name="T110" fmla="*/ 1718 w 1718"/>
                <a:gd name="T111" fmla="*/ 62 h 462"/>
                <a:gd name="T112" fmla="*/ 1718 w 1718"/>
                <a:gd name="T113" fmla="*/ 62 h 462"/>
                <a:gd name="T114" fmla="*/ 1718 w 1718"/>
                <a:gd name="T115" fmla="*/ 46 h 462"/>
                <a:gd name="T116" fmla="*/ 1716 w 1718"/>
                <a:gd name="T117" fmla="*/ 30 h 462"/>
                <a:gd name="T118" fmla="*/ 1714 w 1718"/>
                <a:gd name="T119" fmla="*/ 14 h 462"/>
                <a:gd name="T120" fmla="*/ 1708 w 1718"/>
                <a:gd name="T121" fmla="*/ 0 h 462"/>
                <a:gd name="T122" fmla="*/ 10 w 1718"/>
                <a:gd name="T123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8" h="462">
                  <a:moveTo>
                    <a:pt x="10" y="0"/>
                  </a:moveTo>
                  <a:lnTo>
                    <a:pt x="10" y="0"/>
                  </a:lnTo>
                  <a:lnTo>
                    <a:pt x="6" y="14"/>
                  </a:lnTo>
                  <a:lnTo>
                    <a:pt x="2" y="30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2" y="82"/>
                  </a:lnTo>
                  <a:lnTo>
                    <a:pt x="4" y="102"/>
                  </a:lnTo>
                  <a:lnTo>
                    <a:pt x="10" y="122"/>
                  </a:lnTo>
                  <a:lnTo>
                    <a:pt x="18" y="142"/>
                  </a:lnTo>
                  <a:lnTo>
                    <a:pt x="28" y="162"/>
                  </a:lnTo>
                  <a:lnTo>
                    <a:pt x="38" y="180"/>
                  </a:lnTo>
                  <a:lnTo>
                    <a:pt x="52" y="198"/>
                  </a:lnTo>
                  <a:lnTo>
                    <a:pt x="68" y="216"/>
                  </a:lnTo>
                  <a:lnTo>
                    <a:pt x="84" y="234"/>
                  </a:lnTo>
                  <a:lnTo>
                    <a:pt x="104" y="252"/>
                  </a:lnTo>
                  <a:lnTo>
                    <a:pt x="124" y="268"/>
                  </a:lnTo>
                  <a:lnTo>
                    <a:pt x="146" y="284"/>
                  </a:lnTo>
                  <a:lnTo>
                    <a:pt x="170" y="300"/>
                  </a:lnTo>
                  <a:lnTo>
                    <a:pt x="196" y="316"/>
                  </a:lnTo>
                  <a:lnTo>
                    <a:pt x="224" y="330"/>
                  </a:lnTo>
                  <a:lnTo>
                    <a:pt x="252" y="344"/>
                  </a:lnTo>
                  <a:lnTo>
                    <a:pt x="312" y="370"/>
                  </a:lnTo>
                  <a:lnTo>
                    <a:pt x="378" y="392"/>
                  </a:lnTo>
                  <a:lnTo>
                    <a:pt x="450" y="412"/>
                  </a:lnTo>
                  <a:lnTo>
                    <a:pt x="524" y="430"/>
                  </a:lnTo>
                  <a:lnTo>
                    <a:pt x="604" y="444"/>
                  </a:lnTo>
                  <a:lnTo>
                    <a:pt x="686" y="452"/>
                  </a:lnTo>
                  <a:lnTo>
                    <a:pt x="772" y="458"/>
                  </a:lnTo>
                  <a:lnTo>
                    <a:pt x="860" y="462"/>
                  </a:lnTo>
                  <a:lnTo>
                    <a:pt x="948" y="458"/>
                  </a:lnTo>
                  <a:lnTo>
                    <a:pt x="1032" y="452"/>
                  </a:lnTo>
                  <a:lnTo>
                    <a:pt x="1116" y="444"/>
                  </a:lnTo>
                  <a:lnTo>
                    <a:pt x="1194" y="430"/>
                  </a:lnTo>
                  <a:lnTo>
                    <a:pt x="1270" y="412"/>
                  </a:lnTo>
                  <a:lnTo>
                    <a:pt x="1340" y="392"/>
                  </a:lnTo>
                  <a:lnTo>
                    <a:pt x="1406" y="370"/>
                  </a:lnTo>
                  <a:lnTo>
                    <a:pt x="1468" y="344"/>
                  </a:lnTo>
                  <a:lnTo>
                    <a:pt x="1496" y="330"/>
                  </a:lnTo>
                  <a:lnTo>
                    <a:pt x="1522" y="316"/>
                  </a:lnTo>
                  <a:lnTo>
                    <a:pt x="1548" y="300"/>
                  </a:lnTo>
                  <a:lnTo>
                    <a:pt x="1572" y="284"/>
                  </a:lnTo>
                  <a:lnTo>
                    <a:pt x="1594" y="268"/>
                  </a:lnTo>
                  <a:lnTo>
                    <a:pt x="1616" y="252"/>
                  </a:lnTo>
                  <a:lnTo>
                    <a:pt x="1634" y="234"/>
                  </a:lnTo>
                  <a:lnTo>
                    <a:pt x="1652" y="216"/>
                  </a:lnTo>
                  <a:lnTo>
                    <a:pt x="1666" y="198"/>
                  </a:lnTo>
                  <a:lnTo>
                    <a:pt x="1680" y="180"/>
                  </a:lnTo>
                  <a:lnTo>
                    <a:pt x="1692" y="162"/>
                  </a:lnTo>
                  <a:lnTo>
                    <a:pt x="1702" y="142"/>
                  </a:lnTo>
                  <a:lnTo>
                    <a:pt x="1710" y="122"/>
                  </a:lnTo>
                  <a:lnTo>
                    <a:pt x="1714" y="102"/>
                  </a:lnTo>
                  <a:lnTo>
                    <a:pt x="1718" y="82"/>
                  </a:lnTo>
                  <a:lnTo>
                    <a:pt x="1718" y="62"/>
                  </a:lnTo>
                  <a:lnTo>
                    <a:pt x="1718" y="46"/>
                  </a:lnTo>
                  <a:lnTo>
                    <a:pt x="1716" y="30"/>
                  </a:lnTo>
                  <a:lnTo>
                    <a:pt x="1714" y="14"/>
                  </a:lnTo>
                  <a:lnTo>
                    <a:pt x="1708" y="0"/>
                  </a:lnTo>
                  <a:lnTo>
                    <a:pt x="1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9999"/>
                  </a:srgbClr>
                </a:gs>
                <a:gs pos="10001">
                  <a:srgbClr val="FFFFFF">
                    <a:alpha val="71998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914378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rgbClr val="000000"/>
                </a:solidFill>
                <a:latin typeface="+mj-lt"/>
                <a:cs typeface="+mn-ea"/>
                <a:sym typeface="+mn-lt"/>
              </a:endParaRPr>
            </a:p>
          </p:txBody>
        </p:sp>
        <p:grpSp>
          <p:nvGrpSpPr>
            <p:cNvPr id="60" name="圆角矩形 1">
              <a:extLst>
                <a:ext uri="{FF2B5EF4-FFF2-40B4-BE49-F238E27FC236}">
                  <a16:creationId xmlns:a16="http://schemas.microsoft.com/office/drawing/2014/main" id="{E48410BF-6210-4243-BDB1-396C3C2EEE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8" y="28186"/>
              <a:ext cx="1658112" cy="304800"/>
              <a:chOff x="0" y="0"/>
              <a:chExt cx="1658112" cy="304800"/>
            </a:xfrm>
          </p:grpSpPr>
          <p:pic>
            <p:nvPicPr>
              <p:cNvPr id="61" name="圆角矩形 1">
                <a:extLst>
                  <a:ext uri="{FF2B5EF4-FFF2-40B4-BE49-F238E27FC236}">
                    <a16:creationId xmlns:a16="http://schemas.microsoft.com/office/drawing/2014/main" id="{8B876404-4BDA-4DCA-B2EC-D7691EDC5226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58112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Text Box 87">
                <a:extLst>
                  <a:ext uri="{FF2B5EF4-FFF2-40B4-BE49-F238E27FC236}">
                    <a16:creationId xmlns:a16="http://schemas.microsoft.com/office/drawing/2014/main" id="{0D2F364E-396F-4269-8893-6BC8FEC7C8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16" y="15678"/>
                <a:ext cx="1628493" cy="275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378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srgbClr val="FFFFFF"/>
                  </a:solidFill>
                  <a:latin typeface="+mj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1302E01D-51D0-4270-826C-CB2C2705E13A}"/>
              </a:ext>
            </a:extLst>
          </p:cNvPr>
          <p:cNvSpPr/>
          <p:nvPr/>
        </p:nvSpPr>
        <p:spPr bwMode="auto">
          <a:xfrm>
            <a:off x="1421711" y="846730"/>
            <a:ext cx="3139440" cy="385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139B79B-0970-4F8C-98AD-3FEF48281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rcRect l="19239" r="18781" b="11171"/>
          <a:stretch/>
        </p:blipFill>
        <p:spPr>
          <a:xfrm>
            <a:off x="447368" y="2031161"/>
            <a:ext cx="754380" cy="1081178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1CEA4FDB-1054-45E5-A990-24875880CF6C}"/>
              </a:ext>
            </a:extLst>
          </p:cNvPr>
          <p:cNvSpPr/>
          <p:nvPr/>
        </p:nvSpPr>
        <p:spPr bwMode="auto">
          <a:xfrm>
            <a:off x="2051200" y="1075541"/>
            <a:ext cx="1908160" cy="45762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Watch details  of movies/series</a:t>
            </a:r>
            <a:endParaRPr kumimoji="0" 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F959D916-0CF8-413B-B807-DBA71817477B}"/>
              </a:ext>
            </a:extLst>
          </p:cNvPr>
          <p:cNvSpPr/>
          <p:nvPr/>
        </p:nvSpPr>
        <p:spPr bwMode="auto">
          <a:xfrm>
            <a:off x="2034555" y="2329062"/>
            <a:ext cx="1909581" cy="45762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add movie/series to watch list</a:t>
            </a:r>
            <a:endParaRPr kumimoji="0" 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5325A69C-F315-4F0C-94CE-2C92AA5228D3}"/>
              </a:ext>
            </a:extLst>
          </p:cNvPr>
          <p:cNvSpPr/>
          <p:nvPr/>
        </p:nvSpPr>
        <p:spPr bwMode="auto">
          <a:xfrm>
            <a:off x="2025499" y="2879203"/>
            <a:ext cx="1909581" cy="5493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remove movie/series from watch list</a:t>
            </a:r>
            <a:endParaRPr kumimoji="0" 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FDBB5538-274A-4A6D-B178-AF11EEA46A39}"/>
              </a:ext>
            </a:extLst>
          </p:cNvPr>
          <p:cNvSpPr/>
          <p:nvPr/>
        </p:nvSpPr>
        <p:spPr bwMode="auto">
          <a:xfrm>
            <a:off x="2036640" y="3490159"/>
            <a:ext cx="1909581" cy="45762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rate movie/series</a:t>
            </a:r>
            <a:endParaRPr lang="he-IL" sz="11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A3CD584E-7226-47D1-878B-DE2E2ED25D02}"/>
              </a:ext>
            </a:extLst>
          </p:cNvPr>
          <p:cNvSpPr/>
          <p:nvPr/>
        </p:nvSpPr>
        <p:spPr bwMode="auto">
          <a:xfrm>
            <a:off x="1961181" y="3972261"/>
            <a:ext cx="2088199" cy="59434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mark movie/series/season/episode he watched</a:t>
            </a:r>
            <a:endParaRPr kumimoji="0" 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91E31FB1-BDB3-4F90-979C-CFEE9235468E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 bwMode="auto">
          <a:xfrm flipV="1">
            <a:off x="1201748" y="1304353"/>
            <a:ext cx="849452" cy="12673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D0D9198A-B6C4-4301-BADD-12160A68E543}"/>
              </a:ext>
            </a:extLst>
          </p:cNvPr>
          <p:cNvCxnSpPr>
            <a:cxnSpLocks/>
            <a:stCxn id="3" idx="3"/>
            <a:endCxn id="35" idx="2"/>
          </p:cNvCxnSpPr>
          <p:nvPr/>
        </p:nvCxnSpPr>
        <p:spPr bwMode="auto">
          <a:xfrm flipV="1">
            <a:off x="1201748" y="2557874"/>
            <a:ext cx="832807" cy="13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97A7AA68-67C7-428C-AE58-0359855388D3}"/>
              </a:ext>
            </a:extLst>
          </p:cNvPr>
          <p:cNvCxnSpPr>
            <a:cxnSpLocks/>
            <a:stCxn id="3" idx="3"/>
            <a:endCxn id="36" idx="2"/>
          </p:cNvCxnSpPr>
          <p:nvPr/>
        </p:nvCxnSpPr>
        <p:spPr bwMode="auto">
          <a:xfrm>
            <a:off x="1201748" y="2571750"/>
            <a:ext cx="823751" cy="58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DA585AC7-F134-4671-8073-53656159414A}"/>
              </a:ext>
            </a:extLst>
          </p:cNvPr>
          <p:cNvCxnSpPr>
            <a:cxnSpLocks/>
            <a:stCxn id="3" idx="3"/>
            <a:endCxn id="37" idx="2"/>
          </p:cNvCxnSpPr>
          <p:nvPr/>
        </p:nvCxnSpPr>
        <p:spPr bwMode="auto">
          <a:xfrm>
            <a:off x="1201748" y="2571750"/>
            <a:ext cx="834892" cy="11472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C739B21-D130-47FB-A4F1-F3406EEC1F4A}"/>
              </a:ext>
            </a:extLst>
          </p:cNvPr>
          <p:cNvCxnSpPr>
            <a:cxnSpLocks/>
            <a:stCxn id="3" idx="3"/>
            <a:endCxn id="38" idx="2"/>
          </p:cNvCxnSpPr>
          <p:nvPr/>
        </p:nvCxnSpPr>
        <p:spPr bwMode="auto">
          <a:xfrm>
            <a:off x="1201748" y="2571750"/>
            <a:ext cx="759433" cy="1697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B0DC2A8-0B24-402D-B2A9-9574583520C1}"/>
              </a:ext>
            </a:extLst>
          </p:cNvPr>
          <p:cNvSpPr txBox="1"/>
          <p:nvPr/>
        </p:nvSpPr>
        <p:spPr>
          <a:xfrm>
            <a:off x="451190" y="3092401"/>
            <a:ext cx="754380" cy="3000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user</a:t>
            </a:r>
            <a:endParaRPr lang="he-IL" dirty="0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89FD2527-C8B8-4FBC-B96D-38E005142CE2}"/>
              </a:ext>
            </a:extLst>
          </p:cNvPr>
          <p:cNvSpPr/>
          <p:nvPr/>
        </p:nvSpPr>
        <p:spPr bwMode="auto">
          <a:xfrm>
            <a:off x="2221353" y="1718105"/>
            <a:ext cx="1517872" cy="45762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search movie/series</a:t>
            </a:r>
            <a:endParaRPr kumimoji="0" lang="he-IL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5" name="מחבר חץ ישר 84">
            <a:extLst>
              <a:ext uri="{FF2B5EF4-FFF2-40B4-BE49-F238E27FC236}">
                <a16:creationId xmlns:a16="http://schemas.microsoft.com/office/drawing/2014/main" id="{043C301A-F99D-403F-B3E3-D8C0872BAE50}"/>
              </a:ext>
            </a:extLst>
          </p:cNvPr>
          <p:cNvCxnSpPr>
            <a:stCxn id="3" idx="3"/>
            <a:endCxn id="83" idx="2"/>
          </p:cNvCxnSpPr>
          <p:nvPr/>
        </p:nvCxnSpPr>
        <p:spPr bwMode="auto">
          <a:xfrm flipV="1">
            <a:off x="1201748" y="1946917"/>
            <a:ext cx="1019605" cy="6248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46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5">
            <a:extLst>
              <a:ext uri="{FF2B5EF4-FFF2-40B4-BE49-F238E27FC236}">
                <a16:creationId xmlns:a16="http://schemas.microsoft.com/office/drawing/2014/main" id="{2D8C74FE-D805-4BFB-9D5A-7CDB569499C3}"/>
              </a:ext>
            </a:extLst>
          </p:cNvPr>
          <p:cNvSpPr txBox="1"/>
          <p:nvPr/>
        </p:nvSpPr>
        <p:spPr>
          <a:xfrm>
            <a:off x="286713" y="47065"/>
            <a:ext cx="496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Digital dust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AD71314-E0B5-425F-97FA-0426C58A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36" y="655515"/>
            <a:ext cx="3370484" cy="1876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2D2F985-8A45-46CA-830A-9591FB20C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6800" r="90000">
                        <a14:foregroundMark x1="55267" y1="44133" x2="65000" y2="55133"/>
                        <a14:foregroundMark x1="63467" y1="48200" x2="60133" y2="47200"/>
                        <a14:foregroundMark x1="73467" y1="73600" x2="74000" y2="76667"/>
                        <a14:foregroundMark x1="73733" y1="78200" x2="73733" y2="77200"/>
                        <a14:foregroundMark x1="75533" y1="76133" x2="75533" y2="71533"/>
                        <a14:foregroundMark x1="76800" y1="71800" x2="41200" y2="24933"/>
                        <a14:foregroundMark x1="41200" y1="24933" x2="58000" y2="42333"/>
                        <a14:foregroundMark x1="58000" y1="42333" x2="58600" y2="55867"/>
                        <a14:foregroundMark x1="68867" y1="54333" x2="55267" y2="32800"/>
                        <a14:foregroundMark x1="55267" y1="32800" x2="46267" y2="26400"/>
                        <a14:foregroundMark x1="73200" y1="56933" x2="71667" y2="57933"/>
                        <a14:foregroundMark x1="52667" y1="32067" x2="40867" y2="18467"/>
                        <a14:foregroundMark x1="53467" y1="30533" x2="41667" y2="18467"/>
                        <a14:foregroundMark x1="47333" y1="26667" x2="46000" y2="32067"/>
                        <a14:foregroundMark x1="51667" y1="39200" x2="68133" y2="58333"/>
                        <a14:foregroundMark x1="68133" y1="58333" x2="56200" y2="37267"/>
                        <a14:foregroundMark x1="56200" y1="37267" x2="40067" y2="24133"/>
                        <a14:foregroundMark x1="40067" y1="24133" x2="24267" y2="33533"/>
                        <a14:foregroundMark x1="24267" y1="33533" x2="33200" y2="52333"/>
                        <a14:foregroundMark x1="40541" y1="41746" x2="40133" y2="41267"/>
                        <a14:foregroundMark x1="47333" y1="49733" x2="41310" y2="42651"/>
                        <a14:foregroundMark x1="37045" y1="46158" x2="21333" y2="42333"/>
                        <a14:foregroundMark x1="39779" y1="46823" x2="39283" y2="46702"/>
                        <a14:foregroundMark x1="40445" y1="46985" x2="39843" y2="46838"/>
                        <a14:foregroundMark x1="46533" y1="48467" x2="42086" y2="47384"/>
                        <a14:foregroundMark x1="21333" y1="42333" x2="35800" y2="48733"/>
                        <a14:foregroundMark x1="31133" y1="46933" x2="28333" y2="40267"/>
                        <a14:foregroundMark x1="25533" y1="41533" x2="24200" y2="39000"/>
                        <a14:foregroundMark x1="25267" y1="40800" x2="24200" y2="43600"/>
                        <a14:foregroundMark x1="25000" y1="18467" x2="15200" y2="2333"/>
                        <a14:foregroundMark x1="15200" y1="2333" x2="12667" y2="0"/>
                        <a14:foregroundMark x1="16800" y1="14133" x2="6800" y2="267"/>
                        <a14:foregroundMark x1="69600" y1="62800" x2="78867" y2="70267"/>
                        <a14:foregroundMark x1="74200" y1="70267" x2="70867" y2="75667"/>
                        <a14:foregroundMark x1="22467" y1="39467" x2="25533" y2="35867"/>
                        <a14:foregroundMark x1="24733" y1="37933" x2="25000" y2="32067"/>
                        <a14:foregroundMark x1="25800" y1="31000" x2="22667" y2="31800"/>
                        <a14:foregroundMark x1="56000" y1="51800" x2="50133" y2="53067"/>
                        <a14:foregroundMark x1="60867" y1="63600" x2="67533" y2="65400"/>
                        <a14:foregroundMark x1="75267" y1="68467" x2="75800" y2="73600"/>
                        <a14:foregroundMark x1="75800" y1="71533" x2="74200" y2="69000"/>
                        <a14:foregroundMark x1="66000" y1="72067" x2="66533" y2="76133"/>
                        <a14:foregroundMark x1="22933" y1="39200" x2="21933" y2="38733"/>
                        <a14:foregroundMark x1="20400" y1="35400" x2="23733" y2="35667"/>
                        <a14:backgroundMark x1="41933" y1="45400" x2="39333" y2="45667"/>
                        <a14:backgroundMark x1="39333" y1="47667" x2="38600" y2="47667"/>
                        <a14:backgroundMark x1="37800" y1="46933" x2="37800" y2="46933"/>
                        <a14:backgroundMark x1="38867" y1="46133" x2="38867" y2="46133"/>
                        <a14:backgroundMark x1="39133" y1="46133" x2="39133" y2="46133"/>
                        <a14:backgroundMark x1="37800" y1="46400" x2="37800" y2="46400"/>
                        <a14:backgroundMark x1="37800" y1="46400" x2="37800" y2="46400"/>
                        <a14:backgroundMark x1="37800" y1="46667" x2="37800" y2="46667"/>
                        <a14:backgroundMark x1="37800" y1="46667" x2="37800" y2="46667"/>
                        <a14:backgroundMark x1="37800" y1="46667" x2="37800" y2="46667"/>
                        <a14:backgroundMark x1="38333" y1="46400" x2="38333" y2="46400"/>
                        <a14:backgroundMark x1="38333" y1="45667" x2="38333" y2="45667"/>
                        <a14:backgroundMark x1="37800" y1="45133" x2="37800" y2="45133"/>
                        <a14:backgroundMark x1="37800" y1="44867" x2="39333" y2="46667"/>
                        <a14:backgroundMark x1="39600" y1="42067" x2="41133" y2="46400"/>
                        <a14:backgroundMark x1="41133" y1="46133" x2="42667" y2="46667"/>
                        <a14:backgroundMark x1="39133" y1="46933" x2="37333" y2="45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9243" y="1576"/>
            <a:ext cx="1791698" cy="1791698"/>
          </a:xfrm>
          <a:prstGeom prst="rect">
            <a:avLst/>
          </a:prstGeom>
        </p:spPr>
      </p:pic>
      <p:grpSp>
        <p:nvGrpSpPr>
          <p:cNvPr id="32" name="组合 1">
            <a:extLst>
              <a:ext uri="{FF2B5EF4-FFF2-40B4-BE49-F238E27FC236}">
                <a16:creationId xmlns:a16="http://schemas.microsoft.com/office/drawing/2014/main" id="{B65E2C54-2D2A-4FA7-8951-D7742E6F16DD}"/>
              </a:ext>
            </a:extLst>
          </p:cNvPr>
          <p:cNvGrpSpPr/>
          <p:nvPr/>
        </p:nvGrpSpPr>
        <p:grpSpPr>
          <a:xfrm>
            <a:off x="82387" y="1838763"/>
            <a:ext cx="6985499" cy="2642437"/>
            <a:chOff x="1189316" y="1637736"/>
            <a:chExt cx="6620805" cy="2381814"/>
          </a:xfrm>
        </p:grpSpPr>
        <p:sp>
          <p:nvSpPr>
            <p:cNvPr id="33" name="Freeform 5@|5FFC:16777215|FBC:16777215|LFC:10921638|LBC:16777215">
              <a:extLst>
                <a:ext uri="{FF2B5EF4-FFF2-40B4-BE49-F238E27FC236}">
                  <a16:creationId xmlns:a16="http://schemas.microsoft.com/office/drawing/2014/main" id="{18D4B91C-FEF6-4991-99A8-52EE26A3F7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008835" y="1708547"/>
              <a:ext cx="1089422" cy="2137172"/>
            </a:xfrm>
            <a:custGeom>
              <a:avLst/>
              <a:gdLst>
                <a:gd name="T0" fmla="*/ 0 w 1594"/>
                <a:gd name="T1" fmla="*/ 2147483647 h 3017"/>
                <a:gd name="T2" fmla="*/ 1323674005 w 1594"/>
                <a:gd name="T3" fmla="*/ 1346154057 h 3017"/>
                <a:gd name="T4" fmla="*/ 0 w 1594"/>
                <a:gd name="T5" fmla="*/ 0 h 30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rgbClr val="4454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34" name="Oval 2@|1FFC:16777215|FBC:16777215|LFC:14657585|LBC:16777215">
              <a:extLst>
                <a:ext uri="{FF2B5EF4-FFF2-40B4-BE49-F238E27FC236}">
                  <a16:creationId xmlns:a16="http://schemas.microsoft.com/office/drawing/2014/main" id="{CE6C43DB-C01E-477E-AA6D-5638A9CC4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698" y="2106216"/>
              <a:ext cx="226219" cy="227409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17ADFA"/>
              </a:solidFill>
              <a:round/>
              <a:headEnd/>
              <a:tailEnd/>
            </a:ln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Oval 3@|1FFC:16777215|FBC:16777215|LFC:1554685|LBC:16777215">
              <a:extLst>
                <a:ext uri="{FF2B5EF4-FFF2-40B4-BE49-F238E27FC236}">
                  <a16:creationId xmlns:a16="http://schemas.microsoft.com/office/drawing/2014/main" id="{F7BD8424-D74A-4EBD-9183-282AAAEB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2514600"/>
              <a:ext cx="226219" cy="227410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17ADFA"/>
              </a:solidFill>
              <a:round/>
              <a:headEnd/>
              <a:tailEnd/>
            </a:ln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Oval 4@|1FFC:16777215|FBC:16777215|LFC:4308095|LBC:16777215">
              <a:extLst>
                <a:ext uri="{FF2B5EF4-FFF2-40B4-BE49-F238E27FC236}">
                  <a16:creationId xmlns:a16="http://schemas.microsoft.com/office/drawing/2014/main" id="{520E25AF-63ED-4881-A72F-E19FA0FC5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041" y="3234929"/>
              <a:ext cx="225028" cy="227409"/>
            </a:xfrm>
            <a:prstGeom prst="ellipse">
              <a:avLst/>
            </a:prstGeom>
            <a:solidFill>
              <a:srgbClr val="F5F5F5"/>
            </a:solidFill>
            <a:ln w="76200">
              <a:solidFill>
                <a:srgbClr val="17ADFA"/>
              </a:solidFill>
              <a:round/>
              <a:headEnd/>
              <a:tailEnd/>
            </a:ln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Oval 5@|1FFC:16777215|FBC:16777215|LFC:4308095|LBC:16777215">
              <a:extLst>
                <a:ext uri="{FF2B5EF4-FFF2-40B4-BE49-F238E27FC236}">
                  <a16:creationId xmlns:a16="http://schemas.microsoft.com/office/drawing/2014/main" id="{1D8DDBDB-00E7-4ACC-8F50-20E7A3410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023" y="3234929"/>
              <a:ext cx="226219" cy="227409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17ADFA"/>
              </a:solidFill>
              <a:round/>
              <a:headEnd/>
              <a:tailEnd/>
            </a:ln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Oval 6@|1FFC:16777215|FBC:16777215|LFC:1554685|LBC:16777215">
              <a:extLst>
                <a:ext uri="{FF2B5EF4-FFF2-40B4-BE49-F238E27FC236}">
                  <a16:creationId xmlns:a16="http://schemas.microsoft.com/office/drawing/2014/main" id="{0831BC6A-6DA3-47ED-AD68-141EA3AA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069" y="2514600"/>
              <a:ext cx="226219" cy="227410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17ADFA"/>
              </a:solidFill>
              <a:round/>
              <a:headEnd/>
              <a:tailEnd/>
            </a:ln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39" name="Straight Connector 74@|9FFC:0|FBC:0|LFC:9868950|LBC:16777215">
              <a:extLst>
                <a:ext uri="{FF2B5EF4-FFF2-40B4-BE49-F238E27FC236}">
                  <a16:creationId xmlns:a16="http://schemas.microsoft.com/office/drawing/2014/main" id="{C429B6A1-92B7-4304-AC9A-A1C0A94052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078956" y="3151585"/>
              <a:ext cx="219075" cy="150019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75@|9FFC:0|FBC:0|LFC:9868950|LBC:16777215">
              <a:extLst>
                <a:ext uri="{FF2B5EF4-FFF2-40B4-BE49-F238E27FC236}">
                  <a16:creationId xmlns:a16="http://schemas.microsoft.com/office/drawing/2014/main" id="{AF9E2364-5937-4A74-AFF8-98ADCDCCF7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37248" y="3151585"/>
              <a:ext cx="339328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77@|9FFC:0|FBC:0|LFC:9868950|LBC:16777215">
              <a:extLst>
                <a:ext uri="{FF2B5EF4-FFF2-40B4-BE49-F238E27FC236}">
                  <a16:creationId xmlns:a16="http://schemas.microsoft.com/office/drawing/2014/main" id="{208BE173-4F03-4CE8-8CFF-4D8371809C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13510" y="2397919"/>
              <a:ext cx="220265" cy="150019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78@|9FFC:0|FBC:0|LFC:9868950|LBC:16777215">
              <a:extLst>
                <a:ext uri="{FF2B5EF4-FFF2-40B4-BE49-F238E27FC236}">
                  <a16:creationId xmlns:a16="http://schemas.microsoft.com/office/drawing/2014/main" id="{16D33E8B-4D56-4111-9F93-0D6128A476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991" y="2397919"/>
              <a:ext cx="338138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80@|9FFC:0|FBC:0|LFC:9868950|LBC:16777215">
              <a:extLst>
                <a:ext uri="{FF2B5EF4-FFF2-40B4-BE49-F238E27FC236}">
                  <a16:creationId xmlns:a16="http://schemas.microsoft.com/office/drawing/2014/main" id="{E90B0BCA-3F98-4937-8145-5933132688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67363" y="2397919"/>
              <a:ext cx="220266" cy="150019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81@|9FFC:0|FBC:0|LFC:9868950|LBC:16777215">
              <a:extLst>
                <a:ext uri="{FF2B5EF4-FFF2-40B4-BE49-F238E27FC236}">
                  <a16:creationId xmlns:a16="http://schemas.microsoft.com/office/drawing/2014/main" id="{F6BF5B31-CA3A-49AB-88BC-4C12F9A04E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0010" y="2397919"/>
              <a:ext cx="339328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83@|9FFC:0|FBC:0|LFC:9868950|LBC:16777215">
              <a:extLst>
                <a:ext uri="{FF2B5EF4-FFF2-40B4-BE49-F238E27FC236}">
                  <a16:creationId xmlns:a16="http://schemas.microsoft.com/office/drawing/2014/main" id="{83F4693C-8550-4018-A277-CF5B90DCC2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800725" y="3151585"/>
              <a:ext cx="220266" cy="150019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84@|9FFC:0|FBC:0|LFC:9868950|LBC:16777215">
              <a:extLst>
                <a:ext uri="{FF2B5EF4-FFF2-40B4-BE49-F238E27FC236}">
                  <a16:creationId xmlns:a16="http://schemas.microsoft.com/office/drawing/2014/main" id="{42039D6E-1795-49B0-8274-8E8D000292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23372" y="3151585"/>
              <a:ext cx="338138" cy="0"/>
            </a:xfrm>
            <a:prstGeom prst="line">
              <a:avLst/>
            </a:prstGeom>
            <a:noFill/>
            <a:ln w="12700">
              <a:solidFill>
                <a:srgbClr val="ADBACA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Oval 54@|1FFC:2381804|FBC:16777215|LFC:16777215|LBC:16777215">
              <a:extLst>
                <a:ext uri="{FF2B5EF4-FFF2-40B4-BE49-F238E27FC236}">
                  <a16:creationId xmlns:a16="http://schemas.microsoft.com/office/drawing/2014/main" id="{CEF4699D-4C16-4A69-9D20-6F52D339D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860" y="2530078"/>
              <a:ext cx="1478756" cy="1489472"/>
            </a:xfrm>
            <a:prstGeom prst="ellipse">
              <a:avLst/>
            </a:prstGeom>
            <a:solidFill>
              <a:srgbClr val="0B7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54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 61@|5FFC:16777215|FBC:16777215|LFC:16777215|LBC:16777215">
              <a:extLst>
                <a:ext uri="{FF2B5EF4-FFF2-40B4-BE49-F238E27FC236}">
                  <a16:creationId xmlns:a16="http://schemas.microsoft.com/office/drawing/2014/main" id="{ED2D9988-AF6E-4E69-A509-7DF530C18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769" y="3019425"/>
              <a:ext cx="652463" cy="511969"/>
            </a:xfrm>
            <a:custGeom>
              <a:avLst/>
              <a:gdLst>
                <a:gd name="T0" fmla="*/ 2147483647 w 106"/>
                <a:gd name="T1" fmla="*/ 744044801 h 83"/>
                <a:gd name="T2" fmla="*/ 2147483647 w 106"/>
                <a:gd name="T3" fmla="*/ 744044801 h 83"/>
                <a:gd name="T4" fmla="*/ 2147483647 w 106"/>
                <a:gd name="T5" fmla="*/ 2147483647 h 83"/>
                <a:gd name="T6" fmla="*/ 1279762107 w 106"/>
                <a:gd name="T7" fmla="*/ 1826301505 h 83"/>
                <a:gd name="T8" fmla="*/ 1279762107 w 106"/>
                <a:gd name="T9" fmla="*/ 1758655834 h 83"/>
                <a:gd name="T10" fmla="*/ 2147483647 w 106"/>
                <a:gd name="T11" fmla="*/ 2147483647 h 83"/>
                <a:gd name="T12" fmla="*/ 2147483647 w 106"/>
                <a:gd name="T13" fmla="*/ 2147483647 h 83"/>
                <a:gd name="T14" fmla="*/ 2147483647 w 106"/>
                <a:gd name="T15" fmla="*/ 1826301505 h 83"/>
                <a:gd name="T16" fmla="*/ 2147483647 w 106"/>
                <a:gd name="T17" fmla="*/ 744044801 h 83"/>
                <a:gd name="T18" fmla="*/ 2147483647 w 106"/>
                <a:gd name="T19" fmla="*/ 744044801 h 83"/>
                <a:gd name="T20" fmla="*/ 1010340233 w 106"/>
                <a:gd name="T21" fmla="*/ 1961584620 h 83"/>
                <a:gd name="T22" fmla="*/ 67355468 w 106"/>
                <a:gd name="T23" fmla="*/ 2147483647 h 83"/>
                <a:gd name="T24" fmla="*/ 67355468 w 106"/>
                <a:gd name="T25" fmla="*/ 2147483647 h 83"/>
                <a:gd name="T26" fmla="*/ 2147483647 w 106"/>
                <a:gd name="T27" fmla="*/ 2147483647 h 83"/>
                <a:gd name="T28" fmla="*/ 2147483647 w 106"/>
                <a:gd name="T29" fmla="*/ 2147483647 h 83"/>
                <a:gd name="T30" fmla="*/ 2147483647 w 106"/>
                <a:gd name="T31" fmla="*/ 1082248479 h 83"/>
                <a:gd name="T32" fmla="*/ 2147483647 w 106"/>
                <a:gd name="T33" fmla="*/ 1217531595 h 83"/>
                <a:gd name="T34" fmla="*/ 2147483647 w 106"/>
                <a:gd name="T35" fmla="*/ 1691018389 h 83"/>
                <a:gd name="T36" fmla="*/ 2147483647 w 106"/>
                <a:gd name="T37" fmla="*/ 541124239 h 83"/>
                <a:gd name="T38" fmla="*/ 2147483647 w 106"/>
                <a:gd name="T39" fmla="*/ 0 h 83"/>
                <a:gd name="T40" fmla="*/ 2147483647 w 106"/>
                <a:gd name="T41" fmla="*/ 1082248479 h 83"/>
                <a:gd name="T42" fmla="*/ 2147483647 w 106"/>
                <a:gd name="T43" fmla="*/ 2147483647 h 83"/>
                <a:gd name="T44" fmla="*/ 2147483647 w 106"/>
                <a:gd name="T45" fmla="*/ 2147483647 h 83"/>
                <a:gd name="T46" fmla="*/ 2147483647 w 106"/>
                <a:gd name="T47" fmla="*/ 2147483647 h 83"/>
                <a:gd name="T48" fmla="*/ 2147483647 w 106"/>
                <a:gd name="T49" fmla="*/ 2147483647 h 83"/>
                <a:gd name="T50" fmla="*/ 2147483647 w 106"/>
                <a:gd name="T51" fmla="*/ 1961584620 h 83"/>
                <a:gd name="T52" fmla="*/ 2147483647 w 106"/>
                <a:gd name="T53" fmla="*/ 473486794 h 83"/>
                <a:gd name="T54" fmla="*/ 2147483647 w 106"/>
                <a:gd name="T55" fmla="*/ 0 h 83"/>
                <a:gd name="T56" fmla="*/ 0 w 106"/>
                <a:gd name="T57" fmla="*/ 1149894149 h 83"/>
                <a:gd name="T58" fmla="*/ 942984765 w 106"/>
                <a:gd name="T59" fmla="*/ 1691018389 h 83"/>
                <a:gd name="T60" fmla="*/ 2147483647 w 106"/>
                <a:gd name="T61" fmla="*/ 608769910 h 83"/>
                <a:gd name="T62" fmla="*/ 2147483647 w 106"/>
                <a:gd name="T63" fmla="*/ 473486794 h 83"/>
                <a:gd name="T64" fmla="*/ 2147483647 w 106"/>
                <a:gd name="T65" fmla="*/ 2147483647 h 83"/>
                <a:gd name="T66" fmla="*/ 2147483647 w 106"/>
                <a:gd name="T67" fmla="*/ 2147483647 h 83"/>
                <a:gd name="T68" fmla="*/ 2147483647 w 106"/>
                <a:gd name="T69" fmla="*/ 2147483647 h 83"/>
                <a:gd name="T70" fmla="*/ 2147483647 w 106"/>
                <a:gd name="T71" fmla="*/ 2147483647 h 83"/>
                <a:gd name="T72" fmla="*/ 2147483647 w 106"/>
                <a:gd name="T73" fmla="*/ 2147483647 h 83"/>
                <a:gd name="T74" fmla="*/ 2147483647 w 106"/>
                <a:gd name="T75" fmla="*/ 2147483647 h 83"/>
                <a:gd name="T76" fmla="*/ 2147483647 w 106"/>
                <a:gd name="T77" fmla="*/ 2147483647 h 83"/>
                <a:gd name="T78" fmla="*/ 2147483647 w 106"/>
                <a:gd name="T79" fmla="*/ 2147483647 h 83"/>
                <a:gd name="T80" fmla="*/ 1145051170 w 106"/>
                <a:gd name="T81" fmla="*/ 2147483647 h 83"/>
                <a:gd name="T82" fmla="*/ 2147483647 w 106"/>
                <a:gd name="T83" fmla="*/ 2147483647 h 83"/>
                <a:gd name="T84" fmla="*/ 2147483647 w 106"/>
                <a:gd name="T85" fmla="*/ 2147483647 h 83"/>
                <a:gd name="T86" fmla="*/ 2147483647 w 106"/>
                <a:gd name="T87" fmla="*/ 2147483647 h 83"/>
                <a:gd name="T88" fmla="*/ 2147483647 w 106"/>
                <a:gd name="T89" fmla="*/ 2147483647 h 83"/>
                <a:gd name="T90" fmla="*/ 1145051170 w 106"/>
                <a:gd name="T91" fmla="*/ 2147483647 h 83"/>
                <a:gd name="T92" fmla="*/ 1077695701 w 106"/>
                <a:gd name="T93" fmla="*/ 2147483647 h 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874AECCC-C91E-4BD1-AF70-043F12D01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6254" y="2088825"/>
              <a:ext cx="1314450" cy="388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Media that users didn’t watch yet</a:t>
              </a: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CEC7E3B2-A768-4A69-8BAE-D26EEBEDE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566" y="2837730"/>
              <a:ext cx="1379555" cy="388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</a:rPr>
                <a:t>Genre</a:t>
              </a: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lang="tr-TR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preferences</a:t>
              </a: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of users </a:t>
              </a:r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6E7B9E66-710D-442E-B9E9-2805E2EF8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9316" y="2106216"/>
              <a:ext cx="1778794" cy="388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Media that the users are going to watch soon</a:t>
              </a:r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F5A80F3A-4E24-41BA-A69F-0AB59CC70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2556" y="2835348"/>
              <a:ext cx="1315641" cy="388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What media is popular</a:t>
              </a:r>
            </a:p>
          </p:txBody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AE8E9A30-9E97-404A-BD74-443CA81E1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07" y="1637736"/>
              <a:ext cx="1512853" cy="34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tr-TR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Media preferences</a:t>
              </a:r>
              <a:r>
                <a:rPr lang="en-US" altLang="zh-CN" sz="14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of 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2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5">
            <a:extLst>
              <a:ext uri="{FF2B5EF4-FFF2-40B4-BE49-F238E27FC236}">
                <a16:creationId xmlns:a16="http://schemas.microsoft.com/office/drawing/2014/main" id="{2D8C74FE-D805-4BFB-9D5A-7CDB569499C3}"/>
              </a:ext>
            </a:extLst>
          </p:cNvPr>
          <p:cNvSpPr txBox="1"/>
          <p:nvPr/>
        </p:nvSpPr>
        <p:spPr>
          <a:xfrm>
            <a:off x="286713" y="47065"/>
            <a:ext cx="496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Roadmap for the future</a:t>
            </a:r>
            <a:endParaRPr lang="zh-CN" altLang="en-US" sz="36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50" name="组合 1">
            <a:extLst>
              <a:ext uri="{FF2B5EF4-FFF2-40B4-BE49-F238E27FC236}">
                <a16:creationId xmlns:a16="http://schemas.microsoft.com/office/drawing/2014/main" id="{4B2876D6-A582-46A4-9CAE-D1C49740B202}"/>
              </a:ext>
            </a:extLst>
          </p:cNvPr>
          <p:cNvGrpSpPr/>
          <p:nvPr/>
        </p:nvGrpSpPr>
        <p:grpSpPr>
          <a:xfrm>
            <a:off x="619766" y="1364288"/>
            <a:ext cx="7969160" cy="3066168"/>
            <a:chOff x="1406128" y="1637110"/>
            <a:chExt cx="6218635" cy="2392648"/>
          </a:xfrm>
        </p:grpSpPr>
        <p:cxnSp>
          <p:nvCxnSpPr>
            <p:cNvPr id="51" name="Straight Connector 55">
              <a:extLst>
                <a:ext uri="{FF2B5EF4-FFF2-40B4-BE49-F238E27FC236}">
                  <a16:creationId xmlns:a16="http://schemas.microsoft.com/office/drawing/2014/main" id="{C37AB1DF-4142-4FAF-930E-181D1A36BB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799285" y="2857500"/>
              <a:ext cx="0" cy="483394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56">
              <a:extLst>
                <a:ext uri="{FF2B5EF4-FFF2-40B4-BE49-F238E27FC236}">
                  <a16:creationId xmlns:a16="http://schemas.microsoft.com/office/drawing/2014/main" id="{B88D1835-9D09-44C9-938A-459E2DFF6C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58941" y="2615804"/>
              <a:ext cx="0" cy="483394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57">
              <a:extLst>
                <a:ext uri="{FF2B5EF4-FFF2-40B4-BE49-F238E27FC236}">
                  <a16:creationId xmlns:a16="http://schemas.microsoft.com/office/drawing/2014/main" id="{40B59797-7832-4056-9FED-A82D4C141A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918597" y="2456260"/>
              <a:ext cx="0" cy="483394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60">
              <a:extLst>
                <a:ext uri="{FF2B5EF4-FFF2-40B4-BE49-F238E27FC236}">
                  <a16:creationId xmlns:a16="http://schemas.microsoft.com/office/drawing/2014/main" id="{6CDEA453-0379-4AEC-9D1F-42072E4EC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726531" y="2576513"/>
              <a:ext cx="0" cy="483394"/>
            </a:xfrm>
            <a:prstGeom prst="line">
              <a:avLst/>
            </a:prstGeom>
            <a:noFill/>
            <a:ln w="6350">
              <a:solidFill>
                <a:srgbClr val="ADBAC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BE5D923-76EC-45D3-9186-3E593CB3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128" y="1964531"/>
              <a:ext cx="5509022" cy="2015729"/>
            </a:xfrm>
            <a:custGeom>
              <a:avLst/>
              <a:gdLst>
                <a:gd name="T0" fmla="*/ 0 w 2828"/>
                <a:gd name="T1" fmla="*/ 2147483647 h 1032"/>
                <a:gd name="T2" fmla="*/ 2147483647 w 2828"/>
                <a:gd name="T3" fmla="*/ 2147483647 h 1032"/>
                <a:gd name="T4" fmla="*/ 2147483647 w 2828"/>
                <a:gd name="T5" fmla="*/ 2147483647 h 1032"/>
                <a:gd name="T6" fmla="*/ 2147483647 w 2828"/>
                <a:gd name="T7" fmla="*/ 2147483647 h 1032"/>
                <a:gd name="T8" fmla="*/ 2147483647 w 2828"/>
                <a:gd name="T9" fmla="*/ 2147483647 h 1032"/>
                <a:gd name="T10" fmla="*/ 2147483647 w 2828"/>
                <a:gd name="T11" fmla="*/ 0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28" h="1032">
                  <a:moveTo>
                    <a:pt x="0" y="856"/>
                  </a:moveTo>
                  <a:cubicBezTo>
                    <a:pt x="420" y="1032"/>
                    <a:pt x="464" y="536"/>
                    <a:pt x="660" y="540"/>
                  </a:cubicBezTo>
                  <a:cubicBezTo>
                    <a:pt x="856" y="544"/>
                    <a:pt x="976" y="736"/>
                    <a:pt x="1232" y="720"/>
                  </a:cubicBezTo>
                  <a:cubicBezTo>
                    <a:pt x="1488" y="704"/>
                    <a:pt x="1508" y="352"/>
                    <a:pt x="1772" y="320"/>
                  </a:cubicBezTo>
                  <a:cubicBezTo>
                    <a:pt x="2036" y="288"/>
                    <a:pt x="2063" y="491"/>
                    <a:pt x="2315" y="479"/>
                  </a:cubicBezTo>
                  <a:cubicBezTo>
                    <a:pt x="2567" y="467"/>
                    <a:pt x="2572" y="84"/>
                    <a:pt x="2828" y="0"/>
                  </a:cubicBezTo>
                </a:path>
              </a:pathLst>
            </a:custGeom>
            <a:noFill/>
            <a:ln w="15875" cap="flat" cmpd="sng">
              <a:solidFill>
                <a:srgbClr val="ADBAC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1435" tIns="25718" rIns="51435" bIns="25718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FC705AE7-6464-46D7-A265-9B8DE8AF0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154" y="3099198"/>
              <a:ext cx="559594" cy="558403"/>
            </a:xfrm>
            <a:prstGeom prst="ellipse">
              <a:avLst/>
            </a:prstGeom>
            <a:solidFill>
              <a:srgbClr val="0B7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AU" altLang="en-US" sz="1013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</a:t>
              </a:r>
              <a:endParaRPr lang="en-US" altLang="zh-CN" sz="1013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Oval 19">
              <a:extLst>
                <a:ext uri="{FF2B5EF4-FFF2-40B4-BE49-F238E27FC236}">
                  <a16:creationId xmlns:a16="http://schemas.microsoft.com/office/drawing/2014/main" id="{D16D2B0A-146E-41BB-85D5-44AFCA30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144" y="2336007"/>
              <a:ext cx="559594" cy="559594"/>
            </a:xfrm>
            <a:prstGeom prst="ellipse">
              <a:avLst/>
            </a:prstGeom>
            <a:solidFill>
              <a:srgbClr val="17A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AU" altLang="en-US" sz="1013">
                  <a:solidFill>
                    <a:srgbClr val="1C8EE4"/>
                  </a:solidFill>
                  <a:latin typeface="+mn-lt"/>
                  <a:ea typeface="+mn-ea"/>
                  <a:cs typeface="+mn-ea"/>
                  <a:sym typeface="+mn-lt"/>
                </a:rPr>
                <a:t></a:t>
              </a:r>
              <a:endParaRPr lang="en-US" altLang="zh-CN" sz="1013">
                <a:solidFill>
                  <a:srgbClr val="1C8EE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A43A74D3-2C4E-4DAF-92D2-3E51A66B1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944" y="2632473"/>
              <a:ext cx="560785" cy="558403"/>
            </a:xfrm>
            <a:prstGeom prst="ellipse">
              <a:avLst/>
            </a:prstGeom>
            <a:solidFill>
              <a:srgbClr val="17A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AU" altLang="en-US" sz="1013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</a:t>
              </a:r>
              <a:endParaRPr lang="en-US" altLang="zh-CN" sz="1013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Oval 19">
              <a:extLst>
                <a:ext uri="{FF2B5EF4-FFF2-40B4-BE49-F238E27FC236}">
                  <a16:creationId xmlns:a16="http://schemas.microsoft.com/office/drawing/2014/main" id="{423F3FEF-039C-4FF1-81CF-86490828F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163" y="2749154"/>
              <a:ext cx="560785" cy="558403"/>
            </a:xfrm>
            <a:prstGeom prst="ellipse">
              <a:avLst/>
            </a:prstGeom>
            <a:solidFill>
              <a:srgbClr val="0B7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AU" altLang="en-US" sz="1013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</a:t>
              </a:r>
              <a:endParaRPr lang="en-US" altLang="zh-CN" sz="1013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44A8A3A-10E3-4727-9717-AD1C6F51F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029" y="1882379"/>
              <a:ext cx="228600" cy="200025"/>
            </a:xfrm>
            <a:custGeom>
              <a:avLst/>
              <a:gdLst>
                <a:gd name="T0" fmla="*/ 1308493521 w 71"/>
                <a:gd name="T1" fmla="*/ 55512315 h 62"/>
                <a:gd name="T2" fmla="*/ 0 w 71"/>
                <a:gd name="T3" fmla="*/ 1147240161 h 62"/>
                <a:gd name="T4" fmla="*/ 258011054 w 71"/>
                <a:gd name="T5" fmla="*/ 0 h 62"/>
                <a:gd name="T6" fmla="*/ 1308493521 w 71"/>
                <a:gd name="T7" fmla="*/ 55512315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77E850B6-B4BA-4F7C-ABC4-1929CD646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194" y="1637110"/>
              <a:ext cx="740569" cy="383381"/>
            </a:xfrm>
            <a:custGeom>
              <a:avLst/>
              <a:gdLst>
                <a:gd name="T0" fmla="*/ 2147483647 w 230"/>
                <a:gd name="T1" fmla="*/ 0 h 119"/>
                <a:gd name="T2" fmla="*/ 0 w 230"/>
                <a:gd name="T3" fmla="*/ 479752772 h 119"/>
                <a:gd name="T4" fmla="*/ 2147483647 w 230"/>
                <a:gd name="T5" fmla="*/ 2147483647 h 119"/>
                <a:gd name="T6" fmla="*/ 2147483647 w 230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9A728587-C34D-40F0-BB2E-2A7506515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4929" y="1663304"/>
              <a:ext cx="525065" cy="419100"/>
            </a:xfrm>
            <a:custGeom>
              <a:avLst/>
              <a:gdLst>
                <a:gd name="T0" fmla="*/ 2147483647 w 163"/>
                <a:gd name="T1" fmla="*/ 0 h 130"/>
                <a:gd name="T2" fmla="*/ 0 w 163"/>
                <a:gd name="T3" fmla="*/ 960792123 h 130"/>
                <a:gd name="T4" fmla="*/ 221364932 w 163"/>
                <a:gd name="T5" fmla="*/ 2147483647 h 130"/>
                <a:gd name="T6" fmla="*/ 479624020 w 163"/>
                <a:gd name="T7" fmla="*/ 1256418815 h 130"/>
                <a:gd name="T8" fmla="*/ 2147483647 w 163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1435" tIns="25718" rIns="51435" bIns="25718"/>
            <a:lstStyle/>
            <a:p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D9E362AC-59CE-4879-ADF9-2FF23A731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2435" y="1880326"/>
              <a:ext cx="773906" cy="21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UI/UX</a:t>
              </a:r>
              <a:r>
                <a:rPr lang="tr-TR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800" b="1" dirty="0">
                <a:solidFill>
                  <a:srgbClr val="44546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C7511304-071A-428A-917B-0FBA88F5D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816" y="2094310"/>
              <a:ext cx="777478" cy="43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Complete working on the client </a:t>
              </a:r>
            </a:p>
          </p:txBody>
        </p: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6357F4FA-4DCE-44FD-A2BF-1CDFCBB36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5542" y="1986233"/>
              <a:ext cx="775097" cy="21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Streaming</a:t>
              </a:r>
              <a:r>
                <a:rPr lang="tr-TR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800" b="1" dirty="0">
                <a:solidFill>
                  <a:srgbClr val="44546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D6AA58D2-C7A6-4DE9-9EA6-C1F43AEEC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6925" y="2240107"/>
              <a:ext cx="897178" cy="43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Create an option of watching movies/series</a:t>
              </a:r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1AD8994A-D0EF-47BA-9E44-3E6838D4D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2463" y="3466238"/>
              <a:ext cx="775097" cy="21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Security</a:t>
              </a:r>
              <a:r>
                <a:rPr lang="tr-TR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800" b="1" dirty="0">
                <a:solidFill>
                  <a:srgbClr val="44546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A5BA5943-9527-4B7A-9B4F-0713C43FD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013" y="3741554"/>
              <a:ext cx="1033996" cy="28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200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Harden cyber security</a:t>
              </a:r>
            </a:p>
          </p:txBody>
        </p:sp>
        <p:sp>
          <p:nvSpPr>
            <p:cNvPr id="73" name="TextBox 13">
              <a:extLst>
                <a:ext uri="{FF2B5EF4-FFF2-40B4-BE49-F238E27FC236}">
                  <a16:creationId xmlns:a16="http://schemas.microsoft.com/office/drawing/2014/main" id="{C9E8102B-1165-49FA-8D61-688D3CCA4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4200" y="1824308"/>
              <a:ext cx="773906" cy="21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IOB</a:t>
              </a:r>
              <a:r>
                <a:rPr lang="tr-TR" altLang="zh-CN" sz="1800" b="1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 </a:t>
              </a:r>
              <a:endParaRPr lang="en-US" altLang="zh-CN" sz="1800" b="1" dirty="0">
                <a:solidFill>
                  <a:srgbClr val="44546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9E434029-FF23-4A8E-99C5-2D427000B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7747" y="2020491"/>
              <a:ext cx="897178" cy="396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100" dirty="0">
                  <a:solidFill>
                    <a:srgbClr val="445469"/>
                  </a:solidFill>
                  <a:latin typeface="+mn-lt"/>
                  <a:ea typeface="+mn-ea"/>
                  <a:cs typeface="+mn-ea"/>
                  <a:sym typeface="+mn-lt"/>
                </a:rPr>
                <a:t>Create Recommendation algorithm </a:t>
              </a:r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5D1488B9-BA3B-4CD8-B98E-3976BEB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3" y="1088122"/>
            <a:ext cx="646331" cy="64633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0F16143-CED5-4A76-B11C-30436B6F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81" y="1353113"/>
            <a:ext cx="831451" cy="46135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20A15E0-2EED-463E-9DCC-65B87B79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0842" y="3268465"/>
            <a:ext cx="585696" cy="50427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820438F-AC62-4EA5-8D77-5FE55DF5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062" y="931667"/>
            <a:ext cx="1186003" cy="71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90"/>
  <p:tag name="MH_SECTIONID" val="291,292,293,294,295,"/>
</p:tagLst>
</file>

<file path=ppt/theme/theme1.xml><?xml version="1.0" encoding="utf-8"?>
<a:theme xmlns:a="http://schemas.openxmlformats.org/drawingml/2006/main" name="Cinema Vision Presentation Template，Freepptbackgrounds.net">
  <a:themeElements>
    <a:clrScheme name="1_Office 主题​​ 1">
      <a:dk1>
        <a:srgbClr val="000000"/>
      </a:dk1>
      <a:lt1>
        <a:srgbClr val="FFFFFF"/>
      </a:lt1>
      <a:dk2>
        <a:srgbClr val="0073C4"/>
      </a:dk2>
      <a:lt2>
        <a:srgbClr val="00AFF0"/>
      </a:lt2>
      <a:accent1>
        <a:srgbClr val="EB7D1E"/>
      </a:accent1>
      <a:accent2>
        <a:srgbClr val="FFBE00"/>
      </a:accent2>
      <a:accent3>
        <a:srgbClr val="FFFFFF"/>
      </a:accent3>
      <a:accent4>
        <a:srgbClr val="000000"/>
      </a:accent4>
      <a:accent5>
        <a:srgbClr val="F3BFAB"/>
      </a:accent5>
      <a:accent6>
        <a:srgbClr val="E7AC00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0073C4"/>
        </a:dk2>
        <a:lt2>
          <a:srgbClr val="00AFF0"/>
        </a:lt2>
        <a:accent1>
          <a:srgbClr val="EB7D1E"/>
        </a:accent1>
        <a:accent2>
          <a:srgbClr val="FFBE00"/>
        </a:accent2>
        <a:accent3>
          <a:srgbClr val="FFFFFF"/>
        </a:accent3>
        <a:accent4>
          <a:srgbClr val="000000"/>
        </a:accent4>
        <a:accent5>
          <a:srgbClr val="F3BFAB"/>
        </a:accent5>
        <a:accent6>
          <a:srgbClr val="E7AC00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2939</TotalTime>
  <Words>339</Words>
  <Application>Microsoft Office PowerPoint</Application>
  <PresentationFormat>‫הצגה על המסך (16:9)</PresentationFormat>
  <Paragraphs>134</Paragraphs>
  <Slides>10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8" baseType="lpstr">
      <vt:lpstr>等线</vt:lpstr>
      <vt:lpstr>Arial</vt:lpstr>
      <vt:lpstr>Calibri</vt:lpstr>
      <vt:lpstr>Franklin Gothic Book</vt:lpstr>
      <vt:lpstr>Franklin Gothic Medium</vt:lpstr>
      <vt:lpstr>Rubik</vt:lpstr>
      <vt:lpstr>Segoe UI Semibold</vt:lpstr>
      <vt:lpstr>Cinema Vision Presentation Template，Freepptbackgrounds.net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Freepptbackgrounds.net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 Vision Presentation Template</dc:title>
  <dc:subject>Powerpoint Template</dc:subject>
  <dc:creator>Freepptbackgrounds.net</dc:creator>
  <cp:keywords>Cinema Vision Presentation Template</cp:keywords>
  <dc:description>Cinema Vision Presentation Template_x000d_
www.freepptbackgrounds.net</dc:description>
  <cp:lastModifiedBy>nbvc vcbvc</cp:lastModifiedBy>
  <cp:revision>64</cp:revision>
  <dcterms:created xsi:type="dcterms:W3CDTF">2017-03-04T06:55:50Z</dcterms:created>
  <dcterms:modified xsi:type="dcterms:W3CDTF">2022-01-02T13:34:54Z</dcterms:modified>
</cp:coreProperties>
</file>